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28"/>
  </p:notesMasterIdLst>
  <p:sldIdLst>
    <p:sldId id="256" r:id="rId2"/>
    <p:sldId id="348" r:id="rId3"/>
    <p:sldId id="331" r:id="rId4"/>
    <p:sldId id="334" r:id="rId5"/>
    <p:sldId id="333" r:id="rId6"/>
    <p:sldId id="352" r:id="rId7"/>
    <p:sldId id="298" r:id="rId8"/>
    <p:sldId id="335" r:id="rId9"/>
    <p:sldId id="336" r:id="rId10"/>
    <p:sldId id="353" r:id="rId11"/>
    <p:sldId id="337" r:id="rId12"/>
    <p:sldId id="338" r:id="rId13"/>
    <p:sldId id="283" r:id="rId14"/>
    <p:sldId id="288" r:id="rId15"/>
    <p:sldId id="354" r:id="rId16"/>
    <p:sldId id="280" r:id="rId17"/>
    <p:sldId id="340" r:id="rId18"/>
    <p:sldId id="351" r:id="rId19"/>
    <p:sldId id="341" r:id="rId20"/>
    <p:sldId id="355" r:id="rId21"/>
    <p:sldId id="345" r:id="rId22"/>
    <p:sldId id="349" r:id="rId23"/>
    <p:sldId id="346" r:id="rId24"/>
    <p:sldId id="350" r:id="rId25"/>
    <p:sldId id="347" r:id="rId26"/>
    <p:sldId id="35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555" y="5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D88C8-D0B5-411A-8777-499797CBECB0}" type="datetimeFigureOut">
              <a:rPr lang="en-US" smtClean="0"/>
              <a:t>8/17/2017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76491D-1AC0-48E7-9833-B535EDD7B735}" type="slidenum">
              <a:rPr lang="en-US" smtClean="0"/>
              <a:t>‹#›</a:t>
            </a:fld>
            <a:endParaRPr lang="en-US"/>
          </a:p>
        </p:txBody>
      </p:sp>
    </p:spTree>
    <p:extLst>
      <p:ext uri="{BB962C8B-B14F-4D97-AF65-F5344CB8AC3E}">
        <p14:creationId xmlns:p14="http://schemas.microsoft.com/office/powerpoint/2010/main" val="2483122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Class, Welcome to Sports Nutrition, My name is Renata Korczak, please feel free to call me Renee, and I’ll be your instructor for this course.  This is the very first lecture for our class and it is titled “Nutrition 101, Understanding the Basics of Food”.  I created this lecture to provide each of you with some nutrition basics and a foundation for this course, before we jump into sports nutrition specific topics.  This lecture does not correspond to a chapter in your book, so please listen carefully and let’s get started.</a:t>
            </a:r>
            <a:endParaRPr lang="en-US" dirty="0"/>
          </a:p>
        </p:txBody>
      </p:sp>
      <p:sp>
        <p:nvSpPr>
          <p:cNvPr id="4" name="Slide Number Placeholder 3"/>
          <p:cNvSpPr>
            <a:spLocks noGrp="1"/>
          </p:cNvSpPr>
          <p:nvPr>
            <p:ph type="sldNum" sz="quarter" idx="10"/>
          </p:nvPr>
        </p:nvSpPr>
        <p:spPr/>
        <p:txBody>
          <a:bodyPr/>
          <a:lstStyle/>
          <a:p>
            <a:fld id="{1276491D-1AC0-48E7-9833-B535EDD7B735}" type="slidenum">
              <a:rPr lang="en-US" smtClean="0"/>
              <a:t>1</a:t>
            </a:fld>
            <a:endParaRPr lang="en-US"/>
          </a:p>
        </p:txBody>
      </p:sp>
    </p:spTree>
    <p:extLst>
      <p:ext uri="{BB962C8B-B14F-4D97-AF65-F5344CB8AC3E}">
        <p14:creationId xmlns:p14="http://schemas.microsoft.com/office/powerpoint/2010/main" val="310820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276491D-1AC0-48E7-9833-B535EDD7B735}" type="slidenum">
              <a:rPr lang="en-US" smtClean="0"/>
              <a:t>2</a:t>
            </a:fld>
            <a:endParaRPr lang="en-US"/>
          </a:p>
        </p:txBody>
      </p:sp>
    </p:spTree>
    <p:extLst>
      <p:ext uri="{BB962C8B-B14F-4D97-AF65-F5344CB8AC3E}">
        <p14:creationId xmlns:p14="http://schemas.microsoft.com/office/powerpoint/2010/main" val="129152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Why do we study it and why do we care?</a:t>
            </a:r>
          </a:p>
          <a:p>
            <a:endParaRPr lang="en-US" dirty="0"/>
          </a:p>
        </p:txBody>
      </p:sp>
      <p:sp>
        <p:nvSpPr>
          <p:cNvPr id="4" name="Slide Number Placeholder 3"/>
          <p:cNvSpPr>
            <a:spLocks noGrp="1"/>
          </p:cNvSpPr>
          <p:nvPr>
            <p:ph type="sldNum" sz="quarter" idx="10"/>
          </p:nvPr>
        </p:nvSpPr>
        <p:spPr/>
        <p:txBody>
          <a:bodyPr/>
          <a:lstStyle/>
          <a:p>
            <a:fld id="{1276491D-1AC0-48E7-9833-B535EDD7B735}" type="slidenum">
              <a:rPr lang="en-US" smtClean="0"/>
              <a:t>3</a:t>
            </a:fld>
            <a:endParaRPr lang="en-US"/>
          </a:p>
        </p:txBody>
      </p:sp>
    </p:spTree>
    <p:extLst>
      <p:ext uri="{BB962C8B-B14F-4D97-AF65-F5344CB8AC3E}">
        <p14:creationId xmlns:p14="http://schemas.microsoft.com/office/powerpoint/2010/main" val="29707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provides the nutrients needed to fuel, build, and maintain all body cells</a:t>
            </a:r>
          </a:p>
          <a:p>
            <a:endParaRPr lang="en-US" dirty="0"/>
          </a:p>
        </p:txBody>
      </p:sp>
      <p:sp>
        <p:nvSpPr>
          <p:cNvPr id="4" name="Slide Number Placeholder 3"/>
          <p:cNvSpPr>
            <a:spLocks noGrp="1"/>
          </p:cNvSpPr>
          <p:nvPr>
            <p:ph type="sldNum" sz="quarter" idx="10"/>
          </p:nvPr>
        </p:nvSpPr>
        <p:spPr/>
        <p:txBody>
          <a:bodyPr/>
          <a:lstStyle/>
          <a:p>
            <a:fld id="{1276491D-1AC0-48E7-9833-B535EDD7B735}" type="slidenum">
              <a:rPr lang="en-US" smtClean="0"/>
              <a:t>4</a:t>
            </a:fld>
            <a:endParaRPr lang="en-US"/>
          </a:p>
        </p:txBody>
      </p:sp>
    </p:spTree>
    <p:extLst>
      <p:ext uri="{BB962C8B-B14F-4D97-AF65-F5344CB8AC3E}">
        <p14:creationId xmlns:p14="http://schemas.microsoft.com/office/powerpoint/2010/main" val="230589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2800" dirty="0"/>
              <a:t>Composed of carbon, hydrogen and oxygen</a:t>
            </a:r>
          </a:p>
          <a:p>
            <a:pPr eaLnBrk="1" hangingPunct="1"/>
            <a:r>
              <a:rPr lang="en-US" altLang="en-US" sz="2800" dirty="0"/>
              <a:t>Provide 4 calories per gram (4 kcal/g)</a:t>
            </a:r>
          </a:p>
          <a:p>
            <a:pPr eaLnBrk="1" hangingPunct="1"/>
            <a:r>
              <a:rPr lang="en-US" altLang="en-US" sz="2800" dirty="0"/>
              <a:t>Main function is to provide energy in the form of glucose</a:t>
            </a:r>
          </a:p>
          <a:p>
            <a:pPr eaLnBrk="1" hangingPunct="1"/>
            <a:r>
              <a:rPr lang="en-US" altLang="en-US" sz="2800" dirty="0"/>
              <a:t>Classified as simple or complex</a:t>
            </a:r>
          </a:p>
          <a:p>
            <a:pPr lvl="1">
              <a:buFont typeface="Wingdings" charset="2"/>
              <a:buChar char="§"/>
            </a:pPr>
            <a:r>
              <a:rPr lang="en-US" altLang="en-US" sz="2500" dirty="0"/>
              <a:t>Simple carbohydrates include disaccharides and  	</a:t>
            </a:r>
            <a:r>
              <a:rPr lang="en-US" altLang="en-US" sz="2500" dirty="0" err="1"/>
              <a:t>monosaccharides</a:t>
            </a:r>
            <a:endParaRPr lang="en-US" altLang="en-US" sz="2500" dirty="0"/>
          </a:p>
          <a:p>
            <a:pPr lvl="1">
              <a:buFont typeface="Wingdings" charset="2"/>
              <a:buChar char="§"/>
            </a:pPr>
            <a:r>
              <a:rPr lang="en-US" altLang="en-US" sz="2500" dirty="0"/>
              <a:t>Complex carbohydrates include fiber and starch</a:t>
            </a:r>
          </a:p>
          <a:p>
            <a:endParaRPr lang="en-US" dirty="0"/>
          </a:p>
        </p:txBody>
      </p:sp>
      <p:sp>
        <p:nvSpPr>
          <p:cNvPr id="4" name="Slide Number Placeholder 3"/>
          <p:cNvSpPr>
            <a:spLocks noGrp="1"/>
          </p:cNvSpPr>
          <p:nvPr>
            <p:ph type="sldNum" sz="quarter" idx="10"/>
          </p:nvPr>
        </p:nvSpPr>
        <p:spPr/>
        <p:txBody>
          <a:bodyPr/>
          <a:lstStyle/>
          <a:p>
            <a:fld id="{1276491D-1AC0-48E7-9833-B535EDD7B735}" type="slidenum">
              <a:rPr lang="en-US" smtClean="0"/>
              <a:t>8</a:t>
            </a:fld>
            <a:endParaRPr lang="en-US"/>
          </a:p>
        </p:txBody>
      </p:sp>
    </p:spTree>
    <p:extLst>
      <p:ext uri="{BB962C8B-B14F-4D97-AF65-F5344CB8AC3E}">
        <p14:creationId xmlns:p14="http://schemas.microsoft.com/office/powerpoint/2010/main" val="156929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86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8D13C1F-3353-4392-8C9C-5F70A644C33B}" type="slidenum">
              <a:rPr lang="en-US" altLang="en-US" sz="1200" smtClean="0"/>
              <a:pPr eaLnBrk="1" hangingPunct="1"/>
              <a:t>21</a:t>
            </a:fld>
            <a:endParaRPr lang="en-US" altLang="en-US" sz="1200"/>
          </a:p>
        </p:txBody>
      </p:sp>
    </p:spTree>
    <p:extLst>
      <p:ext uri="{BB962C8B-B14F-4D97-AF65-F5344CB8AC3E}">
        <p14:creationId xmlns:p14="http://schemas.microsoft.com/office/powerpoint/2010/main" val="226061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0F113-2BC2-4F76-AA15-464C01147429}"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3677314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0F113-2BC2-4F76-AA15-464C01147429}"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134861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10F113-2BC2-4F76-AA15-464C01147429}"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311532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0F113-2BC2-4F76-AA15-464C01147429}"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2755739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10F113-2BC2-4F76-AA15-464C01147429}"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474507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10F113-2BC2-4F76-AA15-464C01147429}"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113770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10F113-2BC2-4F76-AA15-464C01147429}" type="datetimeFigureOut">
              <a:rPr lang="en-US" smtClean="0"/>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07F03E-4FEF-4F85-A986-88D7A6F7DDC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215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10F113-2BC2-4F76-AA15-464C01147429}" type="datetimeFigureOut">
              <a:rPr lang="en-US" smtClean="0"/>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07F03E-4FEF-4F85-A986-88D7A6F7DDCC}"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104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10F113-2BC2-4F76-AA15-464C01147429}" type="datetimeFigureOut">
              <a:rPr lang="en-US" smtClean="0"/>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145374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8610F113-2BC2-4F76-AA15-464C01147429}"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267264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8610F113-2BC2-4F76-AA15-464C01147429}"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7F03E-4FEF-4F85-A986-88D7A6F7DDCC}" type="slidenum">
              <a:rPr lang="en-US" smtClean="0"/>
              <a:t>‹#›</a:t>
            </a:fld>
            <a:endParaRPr lang="en-US"/>
          </a:p>
        </p:txBody>
      </p:sp>
    </p:spTree>
    <p:extLst>
      <p:ext uri="{BB962C8B-B14F-4D97-AF65-F5344CB8AC3E}">
        <p14:creationId xmlns:p14="http://schemas.microsoft.com/office/powerpoint/2010/main" val="2498916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a:defRPr/>
            </a:pPr>
            <a:fld id="{4E4C0456-AE4D-45AE-A3A2-562BF093F0F5}" type="datetimeFigureOut">
              <a:rPr lang="en-US" smtClean="0">
                <a:solidFill>
                  <a:prstClr val="white">
                    <a:tint val="75000"/>
                  </a:prstClr>
                </a:solidFill>
              </a:rPr>
              <a:pPr>
                <a:defRPr/>
              </a:pPr>
              <a:t>8/17/2017</a:t>
            </a:fld>
            <a:endParaRPr lang="en-US">
              <a:solidFill>
                <a:prstClr val="white">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a:defRPr/>
            </a:pPr>
            <a:endParaRPr lang="en-US">
              <a:solidFill>
                <a:prstClr val="white">
                  <a:tint val="75000"/>
                </a:prstClr>
              </a:solidFill>
            </a:endParaRPr>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pPr>
              <a:defRPr/>
            </a:pPr>
            <a:fld id="{B35E026E-4FA7-458A-B6B1-616B84929E7F}" type="slidenum">
              <a:rPr lang="en-US" smtClean="0">
                <a:solidFill>
                  <a:prstClr val="white">
                    <a:tint val="75000"/>
                  </a:prstClr>
                </a:solidFill>
              </a:rPr>
              <a:pPr>
                <a:defRPr/>
              </a:pPr>
              <a:t>‹#›</a:t>
            </a:fld>
            <a:endParaRPr lang="en-US">
              <a:solidFill>
                <a:prstClr val="white">
                  <a:tint val="75000"/>
                </a:prstClr>
              </a:solidFill>
            </a:endParaRPr>
          </a:p>
        </p:txBody>
      </p:sp>
    </p:spTree>
    <p:extLst>
      <p:ext uri="{BB962C8B-B14F-4D97-AF65-F5344CB8AC3E}">
        <p14:creationId xmlns:p14="http://schemas.microsoft.com/office/powerpoint/2010/main" val="34101234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en.wikipedia.org/wiki/File:AminoAcidball.sv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057400"/>
            <a:ext cx="6858000" cy="1371600"/>
          </a:xfrm>
        </p:spPr>
        <p:txBody>
          <a:bodyPr anchor="ctr"/>
          <a:lstStyle/>
          <a:p>
            <a:r>
              <a:rPr lang="en-US" dirty="0"/>
              <a:t>Nutrition 101</a:t>
            </a:r>
          </a:p>
        </p:txBody>
      </p:sp>
      <p:sp>
        <p:nvSpPr>
          <p:cNvPr id="3" name="Subtitle 2"/>
          <p:cNvSpPr>
            <a:spLocks noGrp="1"/>
          </p:cNvSpPr>
          <p:nvPr>
            <p:ph type="subTitle" idx="1"/>
          </p:nvPr>
        </p:nvSpPr>
        <p:spPr>
          <a:xfrm>
            <a:off x="1219200" y="3276600"/>
            <a:ext cx="6858000" cy="914400"/>
          </a:xfrm>
        </p:spPr>
        <p:txBody>
          <a:bodyPr anchor="ctr">
            <a:normAutofit/>
          </a:bodyPr>
          <a:lstStyle/>
          <a:p>
            <a:r>
              <a:rPr lang="en-US" sz="3200" dirty="0">
                <a:solidFill>
                  <a:schemeClr val="tx1"/>
                </a:solidFill>
              </a:rPr>
              <a:t>Understanding the Basics of Food</a:t>
            </a:r>
          </a:p>
        </p:txBody>
      </p:sp>
    </p:spTree>
    <p:extLst>
      <p:ext uri="{BB962C8B-B14F-4D97-AF65-F5344CB8AC3E}">
        <p14:creationId xmlns:p14="http://schemas.microsoft.com/office/powerpoint/2010/main" val="201670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4" name="Picture 3"/>
          <p:cNvPicPr>
            <a:picLocks noChangeAspect="1"/>
          </p:cNvPicPr>
          <p:nvPr/>
        </p:nvPicPr>
        <p:blipFill rotWithShape="1">
          <a:blip r:embed="rId2"/>
          <a:srcRect l="10130" r="34204"/>
          <a:stretch/>
        </p:blipFill>
        <p:spPr>
          <a:xfrm>
            <a:off x="20" y="10"/>
            <a:ext cx="9143980" cy="6857990"/>
          </a:xfrm>
          <a:prstGeom prst="rect">
            <a:avLst/>
          </a:prstGeom>
        </p:spPr>
      </p:pic>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751" y="320041"/>
            <a:ext cx="5333239" cy="5861304"/>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264" y="478241"/>
            <a:ext cx="5017238" cy="1325563"/>
          </a:xfrm>
        </p:spPr>
        <p:txBody>
          <a:bodyPr vert="horz" lIns="91440" tIns="45720" rIns="91440" bIns="45720" rtlCol="0" anchor="ctr">
            <a:normAutofit/>
          </a:bodyPr>
          <a:lstStyle/>
          <a:p>
            <a:pPr defTabSz="914400"/>
            <a:r>
              <a:rPr lang="en-US" sz="4000"/>
              <a:t>Food sources of carbohydrates</a:t>
            </a:r>
          </a:p>
        </p:txBody>
      </p:sp>
      <p:sp>
        <p:nvSpPr>
          <p:cNvPr id="3" name="TextBox 2"/>
          <p:cNvSpPr txBox="1"/>
          <p:nvPr/>
        </p:nvSpPr>
        <p:spPr>
          <a:xfrm>
            <a:off x="437264" y="1938740"/>
            <a:ext cx="5017238" cy="4089920"/>
          </a:xfrm>
          <a:prstGeom prst="rect">
            <a:avLst/>
          </a:prstGeom>
        </p:spPr>
        <p:txBody>
          <a:bodyPr vert="horz" lIns="91440" tIns="45720" rIns="91440" bIns="45720" rtlCol="0">
            <a:normAutofit/>
          </a:bodyPr>
          <a:lstStyle/>
          <a:p>
            <a:pPr marL="285750" indent="-2286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122020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0"/>
          </a:xfrm>
        </p:spPr>
        <p:txBody>
          <a:bodyPr>
            <a:normAutofit/>
          </a:bodyPr>
          <a:lstStyle/>
          <a:p>
            <a:pPr algn="ctr"/>
            <a:r>
              <a:rPr lang="en-US" sz="4000" dirty="0"/>
              <a:t>Protein</a:t>
            </a:r>
          </a:p>
        </p:txBody>
      </p:sp>
    </p:spTree>
    <p:extLst>
      <p:ext uri="{BB962C8B-B14F-4D97-AF65-F5344CB8AC3E}">
        <p14:creationId xmlns:p14="http://schemas.microsoft.com/office/powerpoint/2010/main" val="71752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14399" y="222195"/>
            <a:ext cx="7764165" cy="1143000"/>
          </a:xfrm>
        </p:spPr>
        <p:txBody>
          <a:bodyPr>
            <a:normAutofit/>
          </a:bodyPr>
          <a:lstStyle/>
          <a:p>
            <a:pPr algn="l" eaLnBrk="1" hangingPunct="1"/>
            <a:r>
              <a:rPr lang="en-US" altLang="en-US" sz="3600" dirty="0"/>
              <a:t>Protein</a:t>
            </a:r>
          </a:p>
        </p:txBody>
      </p:sp>
      <p:sp>
        <p:nvSpPr>
          <p:cNvPr id="2" name="Rectangle 3"/>
          <p:cNvSpPr>
            <a:spLocks noGrp="1" noChangeArrowheads="1"/>
          </p:cNvSpPr>
          <p:nvPr>
            <p:ph idx="1"/>
          </p:nvPr>
        </p:nvSpPr>
        <p:spPr>
          <a:xfrm>
            <a:off x="914399" y="1443835"/>
            <a:ext cx="7467601" cy="4525963"/>
          </a:xfrm>
        </p:spPr>
        <p:txBody>
          <a:bodyPr>
            <a:normAutofit/>
          </a:bodyPr>
          <a:lstStyle/>
          <a:p>
            <a:pPr marL="0" indent="0" eaLnBrk="1" hangingPunct="1">
              <a:buNone/>
              <a:defRPr/>
            </a:pPr>
            <a:r>
              <a:rPr lang="en-US" sz="2800" dirty="0"/>
              <a:t>Composed of</a:t>
            </a:r>
          </a:p>
          <a:p>
            <a:pPr marL="0" indent="0" eaLnBrk="1" hangingPunct="1">
              <a:buNone/>
              <a:defRPr/>
            </a:pPr>
            <a:br>
              <a:rPr lang="en-US" sz="2800" dirty="0"/>
            </a:br>
            <a:r>
              <a:rPr lang="en-US" sz="2800" b="1" u="sng" dirty="0"/>
              <a:t>Main Functions</a:t>
            </a:r>
          </a:p>
          <a:p>
            <a:pPr lvl="1" eaLnBrk="1" hangingPunct="1">
              <a:defRPr/>
            </a:pPr>
            <a:endParaRPr lang="en-US" sz="2800" dirty="0"/>
          </a:p>
        </p:txBody>
      </p:sp>
      <p:sp>
        <p:nvSpPr>
          <p:cNvPr id="10242"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71EC05EB-052C-4014-B040-F44765E73304}" type="slidenum">
              <a:rPr lang="en-US" altLang="en-US" sz="1400" smtClean="0"/>
              <a:pPr eaLnBrk="1" hangingPunct="1"/>
              <a:t>12</a:t>
            </a:fld>
            <a:endParaRPr lang="en-US" altLang="en-US" sz="1400"/>
          </a:p>
        </p:txBody>
      </p:sp>
    </p:spTree>
    <p:extLst>
      <p:ext uri="{BB962C8B-B14F-4D97-AF65-F5344CB8AC3E}">
        <p14:creationId xmlns:p14="http://schemas.microsoft.com/office/powerpoint/2010/main" val="191468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c/ce/AminoAcidball.svg/200px-AminoAcidball.sv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172200" cy="4191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990600" y="663714"/>
            <a:ext cx="6477000" cy="707886"/>
          </a:xfrm>
          <a:prstGeom prst="rect">
            <a:avLst/>
          </a:prstGeom>
          <a:noFill/>
        </p:spPr>
        <p:txBody>
          <a:bodyPr wrap="square" rtlCol="0">
            <a:spAutoFit/>
          </a:bodyPr>
          <a:lstStyle/>
          <a:p>
            <a:r>
              <a:rPr lang="en-US" sz="4000" dirty="0"/>
              <a:t>Example of an Amino Acid</a:t>
            </a:r>
          </a:p>
        </p:txBody>
      </p:sp>
      <p:sp>
        <p:nvSpPr>
          <p:cNvPr id="3" name="Rounded Rectangle 2"/>
          <p:cNvSpPr/>
          <p:nvPr/>
        </p:nvSpPr>
        <p:spPr>
          <a:xfrm>
            <a:off x="1219200" y="2743200"/>
            <a:ext cx="2057400" cy="2286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1981200" y="5029200"/>
            <a:ext cx="533400" cy="9144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43000" y="5953780"/>
            <a:ext cx="2209800" cy="523220"/>
          </a:xfrm>
          <a:prstGeom prst="rect">
            <a:avLst/>
          </a:prstGeom>
          <a:noFill/>
        </p:spPr>
        <p:txBody>
          <a:bodyPr wrap="square" rtlCol="0">
            <a:spAutoFit/>
          </a:bodyPr>
          <a:lstStyle/>
          <a:p>
            <a:pPr algn="ctr"/>
            <a:r>
              <a:rPr lang="en-US" sz="2800" dirty="0"/>
              <a:t>Amine Group</a:t>
            </a:r>
          </a:p>
        </p:txBody>
      </p:sp>
      <p:sp>
        <p:nvSpPr>
          <p:cNvPr id="6" name="Rounded Rectangle 5"/>
          <p:cNvSpPr/>
          <p:nvPr/>
        </p:nvSpPr>
        <p:spPr>
          <a:xfrm>
            <a:off x="4724400" y="1676400"/>
            <a:ext cx="2514600" cy="3581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5943600" y="5257800"/>
            <a:ext cx="533400" cy="9144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33900" y="6096000"/>
            <a:ext cx="3695700" cy="523220"/>
          </a:xfrm>
          <a:prstGeom prst="rect">
            <a:avLst/>
          </a:prstGeom>
          <a:noFill/>
        </p:spPr>
        <p:txBody>
          <a:bodyPr wrap="square" rtlCol="0">
            <a:spAutoFit/>
          </a:bodyPr>
          <a:lstStyle/>
          <a:p>
            <a:pPr algn="ctr"/>
            <a:r>
              <a:rPr lang="en-US" sz="2800" dirty="0"/>
              <a:t>Carboxylic Acid Group</a:t>
            </a:r>
          </a:p>
        </p:txBody>
      </p:sp>
    </p:spTree>
    <p:extLst>
      <p:ext uri="{BB962C8B-B14F-4D97-AF65-F5344CB8AC3E}">
        <p14:creationId xmlns:p14="http://schemas.microsoft.com/office/powerpoint/2010/main" val="353725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The body needs 20 different amino acids to function</a:t>
            </a:r>
          </a:p>
        </p:txBody>
      </p:sp>
      <p:sp>
        <p:nvSpPr>
          <p:cNvPr id="5" name="Title 3"/>
          <p:cNvSpPr>
            <a:spLocks noGrp="1"/>
          </p:cNvSpPr>
          <p:nvPr>
            <p:ph idx="1"/>
          </p:nvPr>
        </p:nvSpPr>
        <p:spPr/>
        <p:txBody>
          <a:bodyPr>
            <a:normAutofit fontScale="97500"/>
          </a:bodyPr>
          <a:lstStyle/>
          <a:p>
            <a:pPr marL="0" indent="0">
              <a:buNone/>
            </a:pPr>
            <a:r>
              <a:rPr lang="en-US" sz="2800" dirty="0"/>
              <a:t>20 amino acids in total</a:t>
            </a:r>
          </a:p>
          <a:p>
            <a:pPr lvl="1"/>
            <a:endParaRPr lang="en-US" sz="2500" dirty="0"/>
          </a:p>
        </p:txBody>
      </p:sp>
      <p:pic>
        <p:nvPicPr>
          <p:cNvPr id="8194" name="Picture 2" descr="http://media.tumblr.com/cd5fad3deb193eb8ea3e3fafc143e65b/tumblr_inline_mn0lxkYKZ11qz4rg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641957"/>
            <a:ext cx="5212500" cy="26479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58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srcRect l="20008" r="20247"/>
          <a:stretch/>
        </p:blipFill>
        <p:spPr>
          <a:xfrm>
            <a:off x="628650" y="1904281"/>
            <a:ext cx="4727228" cy="4272681"/>
          </a:xfrm>
          <a:prstGeom prst="rect">
            <a:avLst/>
          </a:prstGeom>
        </p:spPr>
      </p:pic>
      <p:sp>
        <p:nvSpPr>
          <p:cNvPr id="2" name="Title 1"/>
          <p:cNvSpPr>
            <a:spLocks noGrp="1"/>
          </p:cNvSpPr>
          <p:nvPr>
            <p:ph type="title"/>
          </p:nvPr>
        </p:nvSpPr>
        <p:spPr>
          <a:xfrm>
            <a:off x="628650" y="365126"/>
            <a:ext cx="7886700" cy="1325563"/>
          </a:xfrm>
        </p:spPr>
        <p:txBody>
          <a:bodyPr>
            <a:normAutofit/>
          </a:bodyPr>
          <a:lstStyle/>
          <a:p>
            <a:r>
              <a:rPr lang="en-US" dirty="0"/>
              <a:t>Food sources of protein</a:t>
            </a:r>
          </a:p>
        </p:txBody>
      </p:sp>
      <p:sp>
        <p:nvSpPr>
          <p:cNvPr id="8" name="Content Placeholder 7"/>
          <p:cNvSpPr>
            <a:spLocks noGrp="1"/>
          </p:cNvSpPr>
          <p:nvPr>
            <p:ph idx="1"/>
          </p:nvPr>
        </p:nvSpPr>
        <p:spPr>
          <a:xfrm>
            <a:off x="5664708" y="1825625"/>
            <a:ext cx="3250692" cy="4351338"/>
          </a:xfrm>
        </p:spPr>
        <p:txBody>
          <a:bodyPr>
            <a:normAutofit/>
          </a:bodyPr>
          <a:lstStyle/>
          <a:p>
            <a:pPr marL="0" indent="0">
              <a:buNone/>
            </a:pPr>
            <a:endParaRPr lang="en-US" dirty="0"/>
          </a:p>
        </p:txBody>
      </p:sp>
    </p:spTree>
    <p:extLst>
      <p:ext uri="{BB962C8B-B14F-4D97-AF65-F5344CB8AC3E}">
        <p14:creationId xmlns:p14="http://schemas.microsoft.com/office/powerpoint/2010/main" val="257639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914400"/>
            <a:ext cx="7315200" cy="4419600"/>
          </a:xfrm>
        </p:spPr>
        <p:txBody>
          <a:bodyPr>
            <a:normAutofit/>
          </a:bodyPr>
          <a:lstStyle/>
          <a:p>
            <a:pPr algn="ctr"/>
            <a:r>
              <a:rPr lang="en-US" sz="6000" dirty="0"/>
              <a:t>Fat</a:t>
            </a:r>
          </a:p>
        </p:txBody>
      </p:sp>
    </p:spTree>
    <p:extLst>
      <p:ext uri="{BB962C8B-B14F-4D97-AF65-F5344CB8AC3E}">
        <p14:creationId xmlns:p14="http://schemas.microsoft.com/office/powerpoint/2010/main" val="383823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914400" y="381000"/>
            <a:ext cx="7772400" cy="1143000"/>
          </a:xfrm>
        </p:spPr>
        <p:txBody>
          <a:bodyPr>
            <a:normAutofit/>
          </a:bodyPr>
          <a:lstStyle/>
          <a:p>
            <a:pPr algn="l" eaLnBrk="1" hangingPunct="1"/>
            <a:r>
              <a:rPr lang="en-US" altLang="en-US" sz="3600" dirty="0"/>
              <a:t>Fat (the basics)</a:t>
            </a:r>
          </a:p>
        </p:txBody>
      </p:sp>
      <p:sp>
        <p:nvSpPr>
          <p:cNvPr id="9220" name="Rectangle 3"/>
          <p:cNvSpPr>
            <a:spLocks noGrp="1" noChangeArrowheads="1"/>
          </p:cNvSpPr>
          <p:nvPr>
            <p:ph idx="1"/>
          </p:nvPr>
        </p:nvSpPr>
        <p:spPr>
          <a:xfrm>
            <a:off x="914400" y="1752601"/>
            <a:ext cx="7459670" cy="4191000"/>
          </a:xfrm>
        </p:spPr>
        <p:txBody>
          <a:bodyPr>
            <a:normAutofit/>
          </a:bodyPr>
          <a:lstStyle/>
          <a:p>
            <a:pPr marL="0" indent="0" eaLnBrk="1" hangingPunct="1">
              <a:buNone/>
            </a:pPr>
            <a:endParaRPr lang="en-US" altLang="en-US" sz="2800" b="1" u="sng" dirty="0"/>
          </a:p>
          <a:p>
            <a:pPr marL="0" indent="0" eaLnBrk="1" hangingPunct="1">
              <a:buNone/>
            </a:pPr>
            <a:endParaRPr lang="en-US" altLang="en-US" sz="2800" b="1" u="sng" dirty="0"/>
          </a:p>
          <a:p>
            <a:pPr marL="0" indent="0" eaLnBrk="1" hangingPunct="1">
              <a:buNone/>
            </a:pPr>
            <a:r>
              <a:rPr lang="en-US" altLang="en-US" sz="2800" b="1" u="sng" dirty="0"/>
              <a:t>Main Functions</a:t>
            </a:r>
          </a:p>
          <a:p>
            <a:pPr eaLnBrk="1" hangingPunct="1"/>
            <a:endParaRPr lang="en-US" altLang="en-US" sz="2800" dirty="0"/>
          </a:p>
          <a:p>
            <a:pPr marL="685800" lvl="2" indent="0" eaLnBrk="1" hangingPunct="1">
              <a:buNone/>
            </a:pPr>
            <a:endParaRPr lang="en-US" altLang="en-US" sz="2800" dirty="0"/>
          </a:p>
          <a:p>
            <a:pPr lvl="1" eaLnBrk="1" hangingPunct="1"/>
            <a:endParaRPr lang="en-US" altLang="en-US" dirty="0"/>
          </a:p>
        </p:txBody>
      </p:sp>
      <p:sp>
        <p:nvSpPr>
          <p:cNvPr id="9218"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EBFA116C-5555-4071-8440-5FAF499472DF}" type="slidenum">
              <a:rPr lang="en-US" altLang="en-US" sz="1400" smtClean="0"/>
              <a:pPr eaLnBrk="1" hangingPunct="1"/>
              <a:t>17</a:t>
            </a:fld>
            <a:endParaRPr lang="en-US" altLang="en-US" sz="1400"/>
          </a:p>
        </p:txBody>
      </p:sp>
    </p:spTree>
    <p:extLst>
      <p:ext uri="{BB962C8B-B14F-4D97-AF65-F5344CB8AC3E}">
        <p14:creationId xmlns:p14="http://schemas.microsoft.com/office/powerpoint/2010/main" val="1132591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65760"/>
            <a:ext cx="7606145" cy="1325562"/>
          </a:xfrm>
        </p:spPr>
        <p:txBody>
          <a:bodyPr>
            <a:normAutofit/>
          </a:bodyPr>
          <a:lstStyle/>
          <a:p>
            <a:r>
              <a:rPr lang="en-US" sz="3600" dirty="0"/>
              <a:t>Fats (the basics), triglycerides</a:t>
            </a:r>
          </a:p>
        </p:txBody>
      </p:sp>
      <p:sp>
        <p:nvSpPr>
          <p:cNvPr id="3" name="Content Placeholder 2"/>
          <p:cNvSpPr>
            <a:spLocks noGrp="1"/>
          </p:cNvSpPr>
          <p:nvPr>
            <p:ph idx="1"/>
          </p:nvPr>
        </p:nvSpPr>
        <p:spPr>
          <a:xfrm>
            <a:off x="914399" y="1828801"/>
            <a:ext cx="7606145" cy="4351337"/>
          </a:xfrm>
        </p:spPr>
        <p:txBody>
          <a:bodyPr/>
          <a:lstStyle/>
          <a:p>
            <a:pPr marL="0" indent="0">
              <a:buNone/>
            </a:pPr>
            <a:r>
              <a:rPr lang="en-US" altLang="en-US" sz="2800" dirty="0"/>
              <a:t>Triglycerides</a:t>
            </a:r>
          </a:p>
          <a:p>
            <a:pPr lvl="2"/>
            <a:endParaRPr lang="en-US" altLang="en-US" sz="2400" dirty="0"/>
          </a:p>
          <a:p>
            <a:pPr lvl="1"/>
            <a:endParaRPr lang="en-US" alt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3800"/>
            <a:ext cx="5732370" cy="27443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561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65760"/>
            <a:ext cx="7606145" cy="1325562"/>
          </a:xfrm>
        </p:spPr>
        <p:txBody>
          <a:bodyPr>
            <a:normAutofit/>
          </a:bodyPr>
          <a:lstStyle/>
          <a:p>
            <a:r>
              <a:rPr lang="en-US" sz="3600" dirty="0"/>
              <a:t>Fat (the basics), types of</a:t>
            </a:r>
          </a:p>
        </p:txBody>
      </p:sp>
      <p:sp>
        <p:nvSpPr>
          <p:cNvPr id="3" name="Content Placeholder 2"/>
          <p:cNvSpPr>
            <a:spLocks noGrp="1"/>
          </p:cNvSpPr>
          <p:nvPr>
            <p:ph idx="1"/>
          </p:nvPr>
        </p:nvSpPr>
        <p:spPr>
          <a:xfrm>
            <a:off x="914399" y="1524001"/>
            <a:ext cx="7606145" cy="4656138"/>
          </a:xfrm>
        </p:spPr>
        <p:txBody>
          <a:bodyPr/>
          <a:lstStyle/>
          <a:p>
            <a:pPr marL="0" indent="0">
              <a:buNone/>
            </a:pPr>
            <a:r>
              <a:rPr lang="en-US" sz="2800" dirty="0"/>
              <a:t>Saturated fat: </a:t>
            </a:r>
          </a:p>
          <a:p>
            <a:pPr marL="0" indent="0">
              <a:buNone/>
            </a:pPr>
            <a:endParaRPr lang="en-US" sz="2800" dirty="0"/>
          </a:p>
          <a:p>
            <a:pPr marL="0" indent="0">
              <a:buNone/>
            </a:pPr>
            <a:endParaRPr lang="en-US" sz="2800" dirty="0"/>
          </a:p>
          <a:p>
            <a:pPr marL="0" indent="0">
              <a:buNone/>
            </a:pPr>
            <a:br>
              <a:rPr lang="en-US" sz="2800" dirty="0"/>
            </a:br>
            <a:r>
              <a:rPr lang="en-US" sz="2800" dirty="0"/>
              <a:t>Unsaturated fat: </a:t>
            </a:r>
            <a:br>
              <a:rPr lang="en-US" sz="2800"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739753"/>
            <a:ext cx="2765008" cy="19021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852070"/>
            <a:ext cx="2765008" cy="2117870"/>
          </a:xfrm>
          <a:prstGeom prst="rect">
            <a:avLst/>
          </a:prstGeom>
        </p:spPr>
      </p:pic>
    </p:spTree>
    <p:extLst>
      <p:ext uri="{BB962C8B-B14F-4D97-AF65-F5344CB8AC3E}">
        <p14:creationId xmlns:p14="http://schemas.microsoft.com/office/powerpoint/2010/main" val="191075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682345" cy="914400"/>
          </a:xfrm>
        </p:spPr>
        <p:txBody>
          <a:bodyPr>
            <a:normAutofit/>
          </a:bodyPr>
          <a:lstStyle/>
          <a:p>
            <a:r>
              <a:rPr lang="en-US" sz="3600" dirty="0"/>
              <a:t>Objectives</a:t>
            </a:r>
          </a:p>
        </p:txBody>
      </p:sp>
      <p:sp>
        <p:nvSpPr>
          <p:cNvPr id="3" name="Content Placeholder 2"/>
          <p:cNvSpPr>
            <a:spLocks noGrp="1"/>
          </p:cNvSpPr>
          <p:nvPr>
            <p:ph idx="1"/>
          </p:nvPr>
        </p:nvSpPr>
        <p:spPr>
          <a:xfrm>
            <a:off x="838199" y="1600200"/>
            <a:ext cx="8153401" cy="4724400"/>
          </a:xfrm>
        </p:spPr>
        <p:txBody>
          <a:bodyPr>
            <a:normAutofit fontScale="92500" lnSpcReduction="10000"/>
          </a:bodyPr>
          <a:lstStyle/>
          <a:p>
            <a:pPr marL="514350" indent="-514350">
              <a:buFont typeface="+mj-lt"/>
              <a:buAutoNum type="arabicPeriod"/>
            </a:pPr>
            <a:r>
              <a:rPr lang="en-US" sz="2800" dirty="0"/>
              <a:t>Define</a:t>
            </a:r>
            <a:br>
              <a:rPr lang="en-US" sz="2800" dirty="0"/>
            </a:br>
            <a:r>
              <a:rPr lang="en-US" sz="2800" dirty="0"/>
              <a:t> </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Describe the main functions of carbohydrates, protein, fat, vitamins, minerals, and water</a:t>
            </a:r>
          </a:p>
          <a:p>
            <a:pPr marL="514350" indent="-514350">
              <a:buFont typeface="+mj-lt"/>
              <a:buAutoNum type="arabicPeriod"/>
            </a:pPr>
            <a:r>
              <a:rPr lang="en-US" sz="2800" dirty="0"/>
              <a:t>Identify and apply the physiological fuel value of carbohydrates, protein, and fat</a:t>
            </a:r>
          </a:p>
          <a:p>
            <a:pPr marL="514350" indent="-514350">
              <a:buFont typeface="+mj-lt"/>
              <a:buAutoNum type="arabicPeriod"/>
            </a:pPr>
            <a:r>
              <a:rPr lang="en-US" sz="2800" dirty="0"/>
              <a:t>List foods that are sources of carbohydrates, protein, and fat</a:t>
            </a:r>
          </a:p>
          <a:p>
            <a:pPr marL="0" indent="0">
              <a:buNone/>
            </a:pPr>
            <a:r>
              <a:rPr lang="en-US" sz="2600" dirty="0"/>
              <a:t>	  	</a:t>
            </a:r>
          </a:p>
          <a:p>
            <a:pPr marL="457200" indent="-457200">
              <a:buAutoNum type="arabicPeriod" startAt="5"/>
            </a:pPr>
            <a:endParaRPr lang="en-US" sz="2400"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61309817"/>
              </p:ext>
            </p:extLst>
          </p:nvPr>
        </p:nvGraphicFramePr>
        <p:xfrm>
          <a:off x="1219200" y="2057400"/>
          <a:ext cx="6629400" cy="1554480"/>
        </p:xfrm>
        <a:graphic>
          <a:graphicData uri="http://schemas.openxmlformats.org/drawingml/2006/table">
            <a:tbl>
              <a:tblPr firstRow="1" bandRow="1">
                <a:tableStyleId>{C083E6E3-FA7D-4D7B-A595-EF9225AFEA82}</a:tableStyleId>
              </a:tblPr>
              <a:tblGrid>
                <a:gridCol w="3314700">
                  <a:extLst>
                    <a:ext uri="{9D8B030D-6E8A-4147-A177-3AD203B41FA5}">
                      <a16:colId xmlns:a16="http://schemas.microsoft.com/office/drawing/2014/main" val="20000"/>
                    </a:ext>
                  </a:extLst>
                </a:gridCol>
                <a:gridCol w="3314700">
                  <a:extLst>
                    <a:ext uri="{9D8B030D-6E8A-4147-A177-3AD203B41FA5}">
                      <a16:colId xmlns:a16="http://schemas.microsoft.com/office/drawing/2014/main" val="20001"/>
                    </a:ext>
                  </a:extLst>
                </a:gridCol>
              </a:tblGrid>
              <a:tr h="1554480">
                <a:tc>
                  <a:txBody>
                    <a:bodyPr/>
                    <a:lstStyle/>
                    <a:p>
                      <a:pPr lvl="1"/>
                      <a:r>
                        <a:rPr lang="en-US" sz="2400" b="0" dirty="0"/>
                        <a:t>Nutrition</a:t>
                      </a:r>
                    </a:p>
                    <a:p>
                      <a:pPr lvl="1"/>
                      <a:r>
                        <a:rPr lang="en-US" sz="2400" b="0" dirty="0"/>
                        <a:t>Carbohydrates</a:t>
                      </a:r>
                    </a:p>
                    <a:p>
                      <a:pPr lvl="1"/>
                      <a:r>
                        <a:rPr lang="en-US" sz="2400" b="0" dirty="0"/>
                        <a:t>Proteins</a:t>
                      </a:r>
                    </a:p>
                    <a:p>
                      <a:pPr lvl="1"/>
                      <a:r>
                        <a:rPr lang="en-US" sz="2400" b="0" dirty="0"/>
                        <a:t>Lipids</a:t>
                      </a:r>
                    </a:p>
                  </a:txBody>
                  <a:tcPr/>
                </a:tc>
                <a:tc>
                  <a:txBody>
                    <a:bodyPr/>
                    <a:lstStyle/>
                    <a:p>
                      <a:pPr lvl="1"/>
                      <a:r>
                        <a:rPr lang="en-US" sz="2400" b="0" dirty="0"/>
                        <a:t>Vitamins</a:t>
                      </a:r>
                    </a:p>
                    <a:p>
                      <a:pPr lvl="1"/>
                      <a:r>
                        <a:rPr lang="en-US" sz="2400" b="0" dirty="0"/>
                        <a:t>Minerals</a:t>
                      </a:r>
                    </a:p>
                    <a:p>
                      <a:pPr lvl="1"/>
                      <a:r>
                        <a:rPr lang="en-US" sz="2400" b="0" dirty="0"/>
                        <a:t>Water</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2010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srcRect t="26983" r="9091" b="4835"/>
          <a:stretch/>
        </p:blipFill>
        <p:spPr>
          <a:xfrm>
            <a:off x="20" y="10"/>
            <a:ext cx="9143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752" y="320041"/>
            <a:ext cx="4150476" cy="5861304"/>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264" y="478241"/>
            <a:ext cx="3911452" cy="1325563"/>
          </a:xfrm>
        </p:spPr>
        <p:txBody>
          <a:bodyPr>
            <a:normAutofit/>
          </a:bodyPr>
          <a:lstStyle/>
          <a:p>
            <a:r>
              <a:rPr lang="en-US" sz="4000"/>
              <a:t>Food sources of fat</a:t>
            </a:r>
          </a:p>
        </p:txBody>
      </p:sp>
      <p:sp>
        <p:nvSpPr>
          <p:cNvPr id="8" name="Content Placeholder 7"/>
          <p:cNvSpPr>
            <a:spLocks noGrp="1"/>
          </p:cNvSpPr>
          <p:nvPr>
            <p:ph idx="1"/>
          </p:nvPr>
        </p:nvSpPr>
        <p:spPr>
          <a:xfrm>
            <a:off x="437264" y="1938740"/>
            <a:ext cx="3879555" cy="4089920"/>
          </a:xfrm>
        </p:spPr>
        <p:txBody>
          <a:bodyPr>
            <a:normAutofit/>
          </a:bodyPr>
          <a:lstStyle/>
          <a:p>
            <a:endParaRPr lang="en-US" sz="2400" dirty="0"/>
          </a:p>
        </p:txBody>
      </p:sp>
    </p:spTree>
    <p:extLst>
      <p:ext uri="{BB962C8B-B14F-4D97-AF65-F5344CB8AC3E}">
        <p14:creationId xmlns:p14="http://schemas.microsoft.com/office/powerpoint/2010/main" val="226757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914400" y="609600"/>
            <a:ext cx="7772400" cy="711082"/>
          </a:xfrm>
        </p:spPr>
        <p:txBody>
          <a:bodyPr>
            <a:normAutofit/>
          </a:bodyPr>
          <a:lstStyle/>
          <a:p>
            <a:pPr algn="l" eaLnBrk="1" hangingPunct="1"/>
            <a:r>
              <a:rPr lang="en-US" altLang="en-US" sz="3600" dirty="0"/>
              <a:t>Vitamins</a:t>
            </a:r>
          </a:p>
        </p:txBody>
      </p:sp>
      <p:sp>
        <p:nvSpPr>
          <p:cNvPr id="9" name="Content Placeholder 8"/>
          <p:cNvSpPr>
            <a:spLocks noGrp="1"/>
          </p:cNvSpPr>
          <p:nvPr>
            <p:ph idx="1"/>
          </p:nvPr>
        </p:nvSpPr>
        <p:spPr>
          <a:xfrm>
            <a:off x="914400" y="1447800"/>
            <a:ext cx="7391400" cy="4987738"/>
          </a:xfrm>
        </p:spPr>
        <p:txBody>
          <a:bodyPr>
            <a:normAutofit/>
          </a:bodyPr>
          <a:lstStyle/>
          <a:p>
            <a:pPr marL="0" indent="0">
              <a:buNone/>
            </a:pPr>
            <a:r>
              <a:rPr lang="en-US" sz="2800" dirty="0"/>
              <a:t>Definition</a:t>
            </a:r>
          </a:p>
          <a:p>
            <a:pPr marL="0" indent="0">
              <a:buNone/>
            </a:pPr>
            <a:endParaRPr lang="en-US" sz="2800" dirty="0"/>
          </a:p>
          <a:p>
            <a:pPr marL="0" indent="0" algn="ctr">
              <a:buNone/>
            </a:pPr>
            <a:endParaRPr lang="en-US" sz="4000" dirty="0"/>
          </a:p>
        </p:txBody>
      </p:sp>
      <p:sp>
        <p:nvSpPr>
          <p:cNvPr id="11266" name="Slide Number Placeholder 6"/>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29E55354-2093-48B5-9EC1-F841E2F2D447}" type="slidenum">
              <a:rPr lang="en-US" altLang="en-US" sz="1400" smtClean="0"/>
              <a:pPr eaLnBrk="1" hangingPunct="1"/>
              <a:t>21</a:t>
            </a:fld>
            <a:endParaRPr lang="en-US" altLang="en-US" sz="1400"/>
          </a:p>
        </p:txBody>
      </p:sp>
    </p:spTree>
    <p:extLst>
      <p:ext uri="{BB962C8B-B14F-4D97-AF65-F5344CB8AC3E}">
        <p14:creationId xmlns:p14="http://schemas.microsoft.com/office/powerpoint/2010/main" val="60379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65760"/>
            <a:ext cx="7606145" cy="1325562"/>
          </a:xfrm>
        </p:spPr>
        <p:txBody>
          <a:bodyPr>
            <a:normAutofit/>
          </a:bodyPr>
          <a:lstStyle/>
          <a:p>
            <a:r>
              <a:rPr lang="en-US" sz="3600" dirty="0"/>
              <a:t>Classes of Vitamins</a:t>
            </a:r>
          </a:p>
        </p:txBody>
      </p:sp>
      <p:sp>
        <p:nvSpPr>
          <p:cNvPr id="3" name="Content Placeholder 2"/>
          <p:cNvSpPr>
            <a:spLocks noGrp="1"/>
          </p:cNvSpPr>
          <p:nvPr>
            <p:ph idx="1"/>
          </p:nvPr>
        </p:nvSpPr>
        <p:spPr>
          <a:xfrm>
            <a:off x="914399" y="1828801"/>
            <a:ext cx="7606145" cy="4351337"/>
          </a:xfrm>
        </p:spPr>
        <p:txBody>
          <a:bodyPr/>
          <a:lstStyle/>
          <a:p>
            <a:pPr marL="514350" indent="-514350">
              <a:buFont typeface="+mj-lt"/>
              <a:buAutoNum type="arabicPeriod"/>
            </a:pPr>
            <a:r>
              <a:rPr lang="en-US" sz="2800" dirty="0"/>
              <a:t>Fat soluble </a:t>
            </a:r>
          </a:p>
          <a:p>
            <a:pPr marL="514350" indent="-514350">
              <a:buFont typeface="+mj-lt"/>
              <a:buAutoNum type="arabicPeriod"/>
            </a:pPr>
            <a:endParaRPr lang="en-US" sz="2800" dirty="0"/>
          </a:p>
          <a:p>
            <a:pPr marL="514350" indent="-514350">
              <a:buFont typeface="+mj-lt"/>
              <a:buAutoNum type="arabicPeriod"/>
            </a:pPr>
            <a:r>
              <a:rPr lang="en-US" sz="2800" dirty="0"/>
              <a:t>Water soluble 	 	</a:t>
            </a:r>
          </a:p>
          <a:p>
            <a:endParaRPr lang="en-US" dirty="0"/>
          </a:p>
        </p:txBody>
      </p:sp>
    </p:spTree>
    <p:extLst>
      <p:ext uri="{BB962C8B-B14F-4D97-AF65-F5344CB8AC3E}">
        <p14:creationId xmlns:p14="http://schemas.microsoft.com/office/powerpoint/2010/main" val="88226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592088" cy="1325562"/>
          </a:xfrm>
        </p:spPr>
        <p:txBody>
          <a:bodyPr>
            <a:normAutofit/>
          </a:bodyPr>
          <a:lstStyle/>
          <a:p>
            <a:pPr algn="l"/>
            <a:r>
              <a:rPr lang="en-US" sz="3600" dirty="0"/>
              <a:t>Minerals</a:t>
            </a:r>
          </a:p>
        </p:txBody>
      </p:sp>
      <p:sp>
        <p:nvSpPr>
          <p:cNvPr id="3" name="Content Placeholder 2"/>
          <p:cNvSpPr>
            <a:spLocks noGrp="1"/>
          </p:cNvSpPr>
          <p:nvPr>
            <p:ph idx="1"/>
          </p:nvPr>
        </p:nvSpPr>
        <p:spPr>
          <a:xfrm>
            <a:off x="914400" y="1601733"/>
            <a:ext cx="7543800" cy="4835033"/>
          </a:xfrm>
        </p:spPr>
        <p:txBody>
          <a:bodyPr>
            <a:normAutofit/>
          </a:bodyPr>
          <a:lstStyle/>
          <a:p>
            <a:pPr marL="0" indent="0">
              <a:buNone/>
            </a:pPr>
            <a:r>
              <a:rPr lang="en-US" sz="2800" dirty="0"/>
              <a:t>Definition</a:t>
            </a:r>
          </a:p>
          <a:p>
            <a:pPr marL="0" indent="0" algn="ctr">
              <a:buNone/>
            </a:pPr>
            <a:endParaRPr lang="en-US" sz="2800" dirty="0"/>
          </a:p>
          <a:p>
            <a:pPr marL="0" indent="0">
              <a:buNone/>
            </a:pP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135498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65760"/>
            <a:ext cx="7606145" cy="1325562"/>
          </a:xfrm>
        </p:spPr>
        <p:txBody>
          <a:bodyPr/>
          <a:lstStyle/>
          <a:p>
            <a:r>
              <a:rPr lang="en-US" dirty="0"/>
              <a:t>Minerals</a:t>
            </a:r>
          </a:p>
        </p:txBody>
      </p:sp>
      <p:sp>
        <p:nvSpPr>
          <p:cNvPr id="3" name="Content Placeholder 2"/>
          <p:cNvSpPr>
            <a:spLocks noGrp="1"/>
          </p:cNvSpPr>
          <p:nvPr>
            <p:ph idx="1"/>
          </p:nvPr>
        </p:nvSpPr>
        <p:spPr>
          <a:xfrm>
            <a:off x="914399" y="1828801"/>
            <a:ext cx="8153401" cy="4800599"/>
          </a:xfrm>
        </p:spPr>
        <p:txBody>
          <a:bodyPr/>
          <a:lstStyle/>
          <a:p>
            <a:pPr marL="0" indent="0">
              <a:buNone/>
            </a:pPr>
            <a:r>
              <a:rPr lang="en-US" sz="2800" dirty="0"/>
              <a:t>Minerals </a:t>
            </a:r>
            <a:r>
              <a:rPr lang="en-US" sz="2800" b="1" dirty="0"/>
              <a:t>CANNOT</a:t>
            </a:r>
            <a:r>
              <a:rPr lang="en-US" sz="2800" dirty="0"/>
              <a:t> be made in the body </a:t>
            </a:r>
          </a:p>
          <a:p>
            <a:pPr marL="0" indent="0">
              <a:buNone/>
            </a:pPr>
            <a:endParaRPr lang="en-US" sz="2800" dirty="0"/>
          </a:p>
          <a:p>
            <a:pPr marL="0" indent="0">
              <a:buNone/>
            </a:pPr>
            <a:r>
              <a:rPr lang="en-US" sz="2800" b="1" u="sng" dirty="0"/>
              <a:t>Types of minerals</a:t>
            </a:r>
          </a:p>
          <a:p>
            <a:pPr>
              <a:buFont typeface="Arial" panose="020B0604020202020204" pitchFamily="34" charset="0"/>
              <a:buChar char="•"/>
            </a:pPr>
            <a:r>
              <a:rPr lang="en-US" sz="2800" dirty="0"/>
              <a:t>Major minerals</a:t>
            </a:r>
            <a:br>
              <a:rPr lang="en-US" sz="2800" dirty="0"/>
            </a:br>
            <a:r>
              <a:rPr lang="en-US" sz="2500" dirty="0"/>
              <a:t>	</a:t>
            </a:r>
          </a:p>
          <a:p>
            <a:pPr>
              <a:buFont typeface="Arial" panose="020B0604020202020204" pitchFamily="34" charset="0"/>
              <a:buChar char="•"/>
            </a:pPr>
            <a:r>
              <a:rPr lang="en-US" sz="2800" dirty="0"/>
              <a:t>Trace minerals</a:t>
            </a:r>
            <a:br>
              <a:rPr lang="en-US" sz="2800" dirty="0"/>
            </a:br>
            <a:endParaRPr lang="en-US" dirty="0"/>
          </a:p>
        </p:txBody>
      </p:sp>
    </p:spTree>
    <p:extLst>
      <p:ext uri="{BB962C8B-B14F-4D97-AF65-F5344CB8AC3E}">
        <p14:creationId xmlns:p14="http://schemas.microsoft.com/office/powerpoint/2010/main" val="112070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14400" y="609600"/>
            <a:ext cx="7499684" cy="868362"/>
          </a:xfrm>
        </p:spPr>
        <p:txBody>
          <a:bodyPr>
            <a:normAutofit/>
          </a:bodyPr>
          <a:lstStyle/>
          <a:p>
            <a:pPr algn="l" eaLnBrk="1" hangingPunct="1"/>
            <a:r>
              <a:rPr lang="en-US" altLang="en-US" sz="3600" dirty="0"/>
              <a:t>Water</a:t>
            </a:r>
          </a:p>
        </p:txBody>
      </p:sp>
      <p:sp>
        <p:nvSpPr>
          <p:cNvPr id="13316" name="Rectangle 3"/>
          <p:cNvSpPr>
            <a:spLocks noGrp="1" noChangeArrowheads="1"/>
          </p:cNvSpPr>
          <p:nvPr>
            <p:ph idx="1"/>
          </p:nvPr>
        </p:nvSpPr>
        <p:spPr>
          <a:xfrm>
            <a:off x="990600" y="1676400"/>
            <a:ext cx="7078365" cy="4572000"/>
          </a:xfrm>
        </p:spPr>
        <p:txBody>
          <a:bodyPr>
            <a:normAutofit/>
          </a:bodyPr>
          <a:lstStyle/>
          <a:p>
            <a:pPr marL="0" indent="0" eaLnBrk="1" hangingPunct="1">
              <a:buNone/>
            </a:pPr>
            <a:r>
              <a:rPr lang="en-US" altLang="en-US" sz="2800" dirty="0"/>
              <a:t>Water is often overlooked as a nutrient, but we need more water than any other nutrient.</a:t>
            </a:r>
          </a:p>
          <a:p>
            <a:pPr marL="0" indent="0" eaLnBrk="1" hangingPunct="1">
              <a:buNone/>
            </a:pPr>
            <a:endParaRPr lang="en-US" altLang="en-US" sz="2800" b="1" u="sng" dirty="0"/>
          </a:p>
          <a:p>
            <a:pPr marL="0" indent="0" eaLnBrk="1" hangingPunct="1">
              <a:buNone/>
            </a:pPr>
            <a:r>
              <a:rPr lang="en-US" altLang="en-US" sz="2800" b="1" u="sng" dirty="0"/>
              <a:t>Main Functions</a:t>
            </a:r>
          </a:p>
        </p:txBody>
      </p:sp>
      <p:sp>
        <p:nvSpPr>
          <p:cNvPr id="1331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4E77511C-DB0F-4087-A810-95873BBD6322}" type="slidenum">
              <a:rPr lang="en-US" altLang="en-US" sz="1400" smtClean="0"/>
              <a:pPr eaLnBrk="1" hangingPunct="1"/>
              <a:t>25</a:t>
            </a:fld>
            <a:endParaRPr lang="en-US" altLang="en-US" sz="1400"/>
          </a:p>
        </p:txBody>
      </p:sp>
      <p:pic>
        <p:nvPicPr>
          <p:cNvPr id="1026" name="Picture 2" descr="C:\Users\cbornemann\AppData\Local\Microsoft\Windows\Temporary Internet Files\Content.IE5\WK48FXVY\4649690892_0d24ce7d8d_z[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5227038"/>
            <a:ext cx="2209800" cy="16502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73629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77007" y="1640389"/>
            <a:ext cx="5038344" cy="3577224"/>
          </a:xfrm>
          <a:prstGeom prst="rect">
            <a:avLst/>
          </a:prstGeom>
          <a:effectLst/>
        </p:spPr>
      </p:pic>
      <p:sp>
        <p:nvSpPr>
          <p:cNvPr id="2" name="Title 1"/>
          <p:cNvSpPr>
            <a:spLocks noGrp="1"/>
          </p:cNvSpPr>
          <p:nvPr>
            <p:ph type="title"/>
          </p:nvPr>
        </p:nvSpPr>
        <p:spPr>
          <a:xfrm>
            <a:off x="381000" y="0"/>
            <a:ext cx="5562600" cy="1676603"/>
          </a:xfrm>
        </p:spPr>
        <p:txBody>
          <a:bodyPr>
            <a:normAutofit/>
          </a:bodyPr>
          <a:lstStyle/>
          <a:p>
            <a:r>
              <a:rPr lang="en-US" b="1" dirty="0"/>
              <a:t>Practice problem</a:t>
            </a:r>
            <a:r>
              <a:rPr lang="en-US" dirty="0"/>
              <a:t>	</a:t>
            </a:r>
          </a:p>
        </p:txBody>
      </p:sp>
      <p:sp>
        <p:nvSpPr>
          <p:cNvPr id="3" name="Content Placeholder 2"/>
          <p:cNvSpPr>
            <a:spLocks noGrp="1"/>
          </p:cNvSpPr>
          <p:nvPr>
            <p:ph idx="1"/>
          </p:nvPr>
        </p:nvSpPr>
        <p:spPr>
          <a:xfrm>
            <a:off x="412022" y="1640389"/>
            <a:ext cx="2750278" cy="3785419"/>
          </a:xfrm>
        </p:spPr>
        <p:txBody>
          <a:bodyPr>
            <a:normAutofit/>
          </a:bodyPr>
          <a:lstStyle/>
          <a:p>
            <a:r>
              <a:rPr lang="en-US" sz="2800" dirty="0"/>
              <a:t>Build a meal that includes at least 1 food from each of the main macronutrients (carbohydrates, protein, fat)</a:t>
            </a:r>
          </a:p>
        </p:txBody>
      </p:sp>
    </p:spTree>
    <p:extLst>
      <p:ext uri="{BB962C8B-B14F-4D97-AF65-F5344CB8AC3E}">
        <p14:creationId xmlns:p14="http://schemas.microsoft.com/office/powerpoint/2010/main" val="271947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8001000" cy="681225"/>
          </a:xfrm>
        </p:spPr>
        <p:txBody>
          <a:bodyPr>
            <a:normAutofit/>
          </a:bodyPr>
          <a:lstStyle/>
          <a:p>
            <a:pPr algn="l"/>
            <a:r>
              <a:rPr lang="en-US" sz="3600" dirty="0"/>
              <a:t>What is Nutrition?</a:t>
            </a:r>
          </a:p>
        </p:txBody>
      </p:sp>
      <p:sp>
        <p:nvSpPr>
          <p:cNvPr id="3" name="Content Placeholder 2"/>
          <p:cNvSpPr>
            <a:spLocks noGrp="1"/>
          </p:cNvSpPr>
          <p:nvPr>
            <p:ph idx="1"/>
          </p:nvPr>
        </p:nvSpPr>
        <p:spPr>
          <a:xfrm>
            <a:off x="762000" y="1600200"/>
            <a:ext cx="8001000" cy="3962400"/>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3879569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Powerpoint\MH_DCM\MH_DCM-TEXTEDIT PROJECTS\BYRD_10e\Final files\chapt01\chapt00_labeled\byr21413_p01_04.jpg"/>
          <p:cNvPicPr>
            <a:picLocks noChangeAspect="1" noChangeArrowheads="1"/>
          </p:cNvPicPr>
          <p:nvPr/>
        </p:nvPicPr>
        <p:blipFill rotWithShape="1">
          <a:blip r:embed="rId3">
            <a:extLst>
              <a:ext uri="{28A0092B-C50C-407E-A947-70E740481C1C}">
                <a14:useLocalDpi xmlns:a14="http://schemas.microsoft.com/office/drawing/2010/main" val="0"/>
              </a:ext>
            </a:extLst>
          </a:blip>
          <a:srcRect l="12774" r="14981"/>
          <a:stretch/>
        </p:blipFill>
        <p:spPr bwMode="auto">
          <a:xfrm>
            <a:off x="20" y="10"/>
            <a:ext cx="3492988" cy="6857990"/>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a:xfrm>
            <a:off x="3789853" y="10"/>
            <a:ext cx="4860570" cy="1676603"/>
          </a:xfrm>
        </p:spPr>
        <p:txBody>
          <a:bodyPr>
            <a:normAutofit/>
          </a:bodyPr>
          <a:lstStyle/>
          <a:p>
            <a:r>
              <a:rPr lang="en-US" altLang="en-US" sz="3600" dirty="0"/>
              <a:t>What is a nutrient?</a:t>
            </a:r>
          </a:p>
        </p:txBody>
      </p:sp>
      <p:sp>
        <p:nvSpPr>
          <p:cNvPr id="6148" name="Rectangle 3"/>
          <p:cNvSpPr>
            <a:spLocks noGrp="1" noChangeArrowheads="1"/>
          </p:cNvSpPr>
          <p:nvPr>
            <p:ph idx="1"/>
          </p:nvPr>
        </p:nvSpPr>
        <p:spPr>
          <a:xfrm>
            <a:off x="3865735" y="1371600"/>
            <a:ext cx="4708805" cy="4800600"/>
          </a:xfrm>
        </p:spPr>
        <p:txBody>
          <a:bodyPr>
            <a:normAutofit/>
          </a:bodyPr>
          <a:lstStyle/>
          <a:p>
            <a:pPr marL="0" indent="0">
              <a:buNone/>
            </a:pPr>
            <a:endParaRPr lang="en-US" altLang="en-US" sz="2800" dirty="0"/>
          </a:p>
          <a:p>
            <a:pPr marL="0" indent="0">
              <a:buNone/>
            </a:pPr>
            <a:r>
              <a:rPr lang="en-US" altLang="en-US" sz="2800" dirty="0"/>
              <a:t>What qualifies as an </a:t>
            </a:r>
            <a:r>
              <a:rPr lang="en-US" altLang="en-US" sz="2800" b="1" dirty="0"/>
              <a:t>essential </a:t>
            </a:r>
            <a:r>
              <a:rPr lang="en-US" altLang="en-US" sz="2800" dirty="0"/>
              <a:t>nutrient?</a:t>
            </a:r>
          </a:p>
        </p:txBody>
      </p:sp>
    </p:spTree>
    <p:extLst>
      <p:ext uri="{BB962C8B-B14F-4D97-AF65-F5344CB8AC3E}">
        <p14:creationId xmlns:p14="http://schemas.microsoft.com/office/powerpoint/2010/main" val="61679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467601" cy="1325562"/>
          </a:xfrm>
        </p:spPr>
        <p:txBody>
          <a:bodyPr>
            <a:normAutofit/>
          </a:bodyPr>
          <a:lstStyle/>
          <a:p>
            <a:r>
              <a:rPr lang="en-US" sz="3600" dirty="0"/>
              <a:t>Essential nutrients in the human diet</a:t>
            </a:r>
          </a:p>
        </p:txBody>
      </p:sp>
      <p:sp>
        <p:nvSpPr>
          <p:cNvPr id="3" name="Content Placeholder 2"/>
          <p:cNvSpPr>
            <a:spLocks noGrp="1"/>
          </p:cNvSpPr>
          <p:nvPr>
            <p:ph idx="1"/>
          </p:nvPr>
        </p:nvSpPr>
        <p:spPr>
          <a:xfrm>
            <a:off x="914399" y="1981200"/>
            <a:ext cx="7606145" cy="4198938"/>
          </a:xfrm>
        </p:spPr>
        <p:txBody>
          <a:bodyPr>
            <a:normAutofit/>
          </a:bodyPr>
          <a:lstStyle/>
          <a:p>
            <a:endParaRPr lang="en-US" sz="2800" dirty="0"/>
          </a:p>
        </p:txBody>
      </p:sp>
      <p:sp>
        <p:nvSpPr>
          <p:cNvPr id="4" name="Right Brace 3"/>
          <p:cNvSpPr/>
          <p:nvPr/>
        </p:nvSpPr>
        <p:spPr>
          <a:xfrm>
            <a:off x="4642282" y="2057400"/>
            <a:ext cx="990600" cy="12192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873519" y="2482334"/>
            <a:ext cx="2667000" cy="830997"/>
          </a:xfrm>
          <a:prstGeom prst="rect">
            <a:avLst/>
          </a:prstGeom>
          <a:noFill/>
        </p:spPr>
        <p:txBody>
          <a:bodyPr wrap="square" rtlCol="0">
            <a:spAutoFit/>
          </a:bodyPr>
          <a:lstStyle/>
          <a:p>
            <a:r>
              <a:rPr lang="en-US" sz="2400" dirty="0"/>
              <a:t>Energy-Yielding Nutrients </a:t>
            </a:r>
            <a:r>
              <a:rPr lang="en-US" sz="2400" i="1" dirty="0"/>
              <a:t>(kcal)</a:t>
            </a:r>
          </a:p>
        </p:txBody>
      </p:sp>
      <p:pic>
        <p:nvPicPr>
          <p:cNvPr id="7" name="Picture 6"/>
          <p:cNvPicPr>
            <a:picLocks noChangeAspect="1"/>
          </p:cNvPicPr>
          <p:nvPr/>
        </p:nvPicPr>
        <p:blipFill>
          <a:blip r:embed="rId2"/>
          <a:stretch>
            <a:fillRect/>
          </a:stretch>
        </p:blipFill>
        <p:spPr>
          <a:xfrm>
            <a:off x="4642282" y="3581400"/>
            <a:ext cx="1018120" cy="1274174"/>
          </a:xfrm>
          <a:prstGeom prst="rect">
            <a:avLst/>
          </a:prstGeom>
        </p:spPr>
      </p:pic>
      <p:sp>
        <p:nvSpPr>
          <p:cNvPr id="8" name="TextBox 7"/>
          <p:cNvSpPr txBox="1"/>
          <p:nvPr/>
        </p:nvSpPr>
        <p:spPr>
          <a:xfrm>
            <a:off x="5838748" y="3993600"/>
            <a:ext cx="2771852" cy="830997"/>
          </a:xfrm>
          <a:prstGeom prst="rect">
            <a:avLst/>
          </a:prstGeom>
          <a:noFill/>
        </p:spPr>
        <p:txBody>
          <a:bodyPr wrap="square" rtlCol="0">
            <a:spAutoFit/>
          </a:bodyPr>
          <a:lstStyle/>
          <a:p>
            <a:r>
              <a:rPr lang="en-US" sz="2400" dirty="0"/>
              <a:t>Non- Energy Yielding Nutrients</a:t>
            </a:r>
          </a:p>
        </p:txBody>
      </p:sp>
    </p:spTree>
    <p:extLst>
      <p:ext uri="{BB962C8B-B14F-4D97-AF65-F5344CB8AC3E}">
        <p14:creationId xmlns:p14="http://schemas.microsoft.com/office/powerpoint/2010/main" val="367609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Macronutrients are needed in larger amounts in the diet, while micronutrients are needed in smaller amounts</a:t>
            </a:r>
          </a:p>
        </p:txBody>
      </p:sp>
      <p:sp>
        <p:nvSpPr>
          <p:cNvPr id="4" name="Content Placeholder 3"/>
          <p:cNvSpPr>
            <a:spLocks noGrp="1"/>
          </p:cNvSpPr>
          <p:nvPr>
            <p:ph sz="half" idx="1"/>
          </p:nvPr>
        </p:nvSpPr>
        <p:spPr/>
        <p:txBody>
          <a:bodyPr>
            <a:normAutofit/>
          </a:bodyPr>
          <a:lstStyle/>
          <a:p>
            <a:pPr marL="0" indent="0">
              <a:buNone/>
            </a:pPr>
            <a:r>
              <a:rPr lang="en-US" sz="2800" u="sng" dirty="0"/>
              <a:t>Macronutrients</a:t>
            </a:r>
          </a:p>
        </p:txBody>
      </p:sp>
      <p:sp>
        <p:nvSpPr>
          <p:cNvPr id="5" name="Content Placeholder 4"/>
          <p:cNvSpPr>
            <a:spLocks noGrp="1"/>
          </p:cNvSpPr>
          <p:nvPr>
            <p:ph sz="half" idx="2"/>
          </p:nvPr>
        </p:nvSpPr>
        <p:spPr/>
        <p:txBody>
          <a:bodyPr>
            <a:normAutofit/>
          </a:bodyPr>
          <a:lstStyle/>
          <a:p>
            <a:pPr marL="0" indent="0">
              <a:buNone/>
            </a:pPr>
            <a:r>
              <a:rPr lang="en-US" sz="2800" u="sng" dirty="0"/>
              <a:t>Micronutrients</a:t>
            </a:r>
          </a:p>
        </p:txBody>
      </p:sp>
      <p:pic>
        <p:nvPicPr>
          <p:cNvPr id="6" name="Picture 5"/>
          <p:cNvPicPr>
            <a:picLocks noChangeAspect="1"/>
          </p:cNvPicPr>
          <p:nvPr/>
        </p:nvPicPr>
        <p:blipFill>
          <a:blip r:embed="rId2"/>
          <a:stretch>
            <a:fillRect/>
          </a:stretch>
        </p:blipFill>
        <p:spPr>
          <a:xfrm>
            <a:off x="5334000" y="4148407"/>
            <a:ext cx="3798163" cy="2709593"/>
          </a:xfrm>
          <a:prstGeom prst="rect">
            <a:avLst/>
          </a:prstGeom>
        </p:spPr>
      </p:pic>
    </p:spTree>
    <p:extLst>
      <p:ext uri="{BB962C8B-B14F-4D97-AF65-F5344CB8AC3E}">
        <p14:creationId xmlns:p14="http://schemas.microsoft.com/office/powerpoint/2010/main" val="161748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0"/>
          </a:xfrm>
        </p:spPr>
        <p:txBody>
          <a:bodyPr>
            <a:normAutofit/>
          </a:bodyPr>
          <a:lstStyle/>
          <a:p>
            <a:pPr algn="ctr"/>
            <a:r>
              <a:rPr lang="en-US" sz="4000" dirty="0"/>
              <a:t>Carbohydrates</a:t>
            </a:r>
          </a:p>
        </p:txBody>
      </p:sp>
    </p:spTree>
    <p:extLst>
      <p:ext uri="{BB962C8B-B14F-4D97-AF65-F5344CB8AC3E}">
        <p14:creationId xmlns:p14="http://schemas.microsoft.com/office/powerpoint/2010/main" val="179235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914400" y="533400"/>
            <a:ext cx="7886700" cy="914400"/>
          </a:xfrm>
        </p:spPr>
        <p:txBody>
          <a:bodyPr>
            <a:normAutofit/>
          </a:bodyPr>
          <a:lstStyle/>
          <a:p>
            <a:pPr algn="l" eaLnBrk="1" hangingPunct="1"/>
            <a:r>
              <a:rPr lang="en-US" altLang="en-US" sz="3600" dirty="0"/>
              <a:t>Carbohydrates</a:t>
            </a:r>
          </a:p>
        </p:txBody>
      </p:sp>
      <p:sp>
        <p:nvSpPr>
          <p:cNvPr id="8196" name="Rectangle 3"/>
          <p:cNvSpPr>
            <a:spLocks noGrp="1" noChangeArrowheads="1"/>
          </p:cNvSpPr>
          <p:nvPr>
            <p:ph idx="1"/>
          </p:nvPr>
        </p:nvSpPr>
        <p:spPr>
          <a:xfrm>
            <a:off x="914400" y="1752600"/>
            <a:ext cx="7772400" cy="4373563"/>
          </a:xfrm>
        </p:spPr>
        <p:txBody>
          <a:bodyPr>
            <a:normAutofit/>
          </a:bodyPr>
          <a:lstStyle/>
          <a:p>
            <a:r>
              <a:rPr lang="en-US" altLang="en-US" sz="2800" dirty="0"/>
              <a:t>Composed of</a:t>
            </a:r>
          </a:p>
          <a:p>
            <a:r>
              <a:rPr lang="en-US" altLang="en-US" sz="2800" b="1" dirty="0"/>
              <a:t>Main function </a:t>
            </a:r>
          </a:p>
          <a:p>
            <a:r>
              <a:rPr lang="en-US" altLang="en-US" sz="2800" dirty="0"/>
              <a:t>Classified as</a:t>
            </a:r>
          </a:p>
          <a:p>
            <a:pPr marL="457200" lvl="1" indent="0" eaLnBrk="1" hangingPunct="1">
              <a:buNone/>
            </a:pPr>
            <a:endParaRPr lang="en-US" altLang="en-US" sz="2800" dirty="0"/>
          </a:p>
          <a:p>
            <a:pPr marL="457200" lvl="1" indent="0" eaLnBrk="1" hangingPunct="1">
              <a:buNone/>
            </a:pPr>
            <a:r>
              <a:rPr lang="en-US" altLang="en-US" dirty="0"/>
              <a:t>										</a:t>
            </a:r>
          </a:p>
          <a:p>
            <a:pPr marL="457200" lvl="1" indent="0" eaLnBrk="1" hangingPunct="1">
              <a:buNone/>
            </a:pPr>
            <a:endParaRPr lang="en-US" altLang="en-US" sz="2800" dirty="0"/>
          </a:p>
        </p:txBody>
      </p:sp>
      <p:sp>
        <p:nvSpPr>
          <p:cNvPr id="819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43776D20-8AA7-4EB7-82A1-0EED2BA3E457}" type="slidenum">
              <a:rPr lang="en-US" altLang="en-US" sz="1400" smtClean="0"/>
              <a:pPr eaLnBrk="1" hangingPunct="1"/>
              <a:t>8</a:t>
            </a:fld>
            <a:endParaRPr lang="en-US" altLang="en-US" sz="1400"/>
          </a:p>
        </p:txBody>
      </p:sp>
    </p:spTree>
    <p:extLst>
      <p:ext uri="{BB962C8B-B14F-4D97-AF65-F5344CB8AC3E}">
        <p14:creationId xmlns:p14="http://schemas.microsoft.com/office/powerpoint/2010/main" val="171909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042988" y="88900"/>
            <a:ext cx="7058025" cy="215900"/>
          </a:xfrm>
          <a:prstGeom prst="rect">
            <a:avLst/>
          </a:prstGeom>
          <a:noFill/>
          <a:ln w="9525">
            <a:noFill/>
            <a:miter lim="800000"/>
            <a:headEnd/>
            <a:tailEnd/>
          </a:ln>
        </p:spPr>
        <p:txBody>
          <a:bodyPr lIns="0" rIns="0">
            <a:spAutoFit/>
          </a:bodyPr>
          <a:lstStyle/>
          <a:p>
            <a:pPr algn="ctr">
              <a:defRPr/>
            </a:pPr>
            <a:r>
              <a:rPr lang="en-US" sz="800" kern="0" dirty="0">
                <a:solidFill>
                  <a:srgbClr val="000000"/>
                </a:solidFill>
                <a:latin typeface="+mj-lt"/>
              </a:rPr>
              <a:t>Copyright © McGraw-Hill Education. Permission required for reproduction or display.</a:t>
            </a:r>
          </a:p>
        </p:txBody>
      </p:sp>
      <p:pic>
        <p:nvPicPr>
          <p:cNvPr id="12292" name="Picture 3" descr="V:\Powerpoint\MH_DCM\MH_DCM-TEXTEDIT PROJECTS\BYRD_10e\Processed files\chapt01\chapt00_textedit\jpg\byr21413_01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293688"/>
            <a:ext cx="6292850" cy="632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681163" y="4935538"/>
            <a:ext cx="2282825" cy="138112"/>
          </a:xfrm>
          <a:prstGeom prst="rect">
            <a:avLst/>
          </a:prstGeom>
          <a:noFill/>
          <a:ln w="9525">
            <a:noFill/>
            <a:miter lim="800000"/>
            <a:headEnd/>
            <a:tailEnd/>
          </a:ln>
        </p:spPr>
        <p:txBody>
          <a:bodyPr wrap="none" lIns="0" tIns="0" rIns="0" bIns="0">
            <a:spAutoFit/>
          </a:bodyPr>
          <a:lstStyle/>
          <a:p>
            <a:pPr>
              <a:defRPr/>
            </a:pPr>
            <a:r>
              <a:rPr lang="en-US" sz="900" b="1">
                <a:solidFill>
                  <a:srgbClr val="231F20"/>
                </a:solidFill>
                <a:latin typeface="+mj-lt"/>
              </a:rPr>
              <a:t>The simple sugars are represented by the</a:t>
            </a:r>
            <a:endParaRPr lang="en-US" sz="1600" b="1">
              <a:latin typeface="+mj-lt"/>
            </a:endParaRPr>
          </a:p>
        </p:txBody>
      </p:sp>
      <p:sp>
        <p:nvSpPr>
          <p:cNvPr id="9" name="Rectangle 8"/>
          <p:cNvSpPr>
            <a:spLocks noChangeArrowheads="1"/>
          </p:cNvSpPr>
          <p:nvPr/>
        </p:nvSpPr>
        <p:spPr bwMode="auto">
          <a:xfrm>
            <a:off x="1681163" y="5257800"/>
            <a:ext cx="1757362" cy="138113"/>
          </a:xfrm>
          <a:prstGeom prst="rect">
            <a:avLst/>
          </a:prstGeom>
          <a:noFill/>
          <a:ln w="9525">
            <a:noFill/>
            <a:miter lim="800000"/>
            <a:headEnd/>
            <a:tailEnd/>
          </a:ln>
        </p:spPr>
        <p:txBody>
          <a:bodyPr wrap="none" lIns="0" tIns="0" rIns="0" bIns="0">
            <a:spAutoFit/>
          </a:bodyPr>
          <a:lstStyle/>
          <a:p>
            <a:pPr>
              <a:defRPr/>
            </a:pPr>
            <a:r>
              <a:rPr lang="en-US" sz="900" b="1" dirty="0">
                <a:solidFill>
                  <a:srgbClr val="231F20"/>
                </a:solidFill>
                <a:latin typeface="+mj-lt"/>
              </a:rPr>
              <a:t>yellow hexagons         (glucose),</a:t>
            </a:r>
            <a:endParaRPr lang="en-US" sz="1600" b="1" dirty="0">
              <a:latin typeface="+mj-lt"/>
            </a:endParaRPr>
          </a:p>
        </p:txBody>
      </p:sp>
      <p:sp>
        <p:nvSpPr>
          <p:cNvPr id="10" name="Rectangle 9"/>
          <p:cNvSpPr>
            <a:spLocks noChangeArrowheads="1"/>
          </p:cNvSpPr>
          <p:nvPr/>
        </p:nvSpPr>
        <p:spPr bwMode="auto">
          <a:xfrm>
            <a:off x="1681163" y="5592763"/>
            <a:ext cx="1603375" cy="138112"/>
          </a:xfrm>
          <a:prstGeom prst="rect">
            <a:avLst/>
          </a:prstGeom>
          <a:noFill/>
          <a:ln w="9525">
            <a:noFill/>
            <a:miter lim="800000"/>
            <a:headEnd/>
            <a:tailEnd/>
          </a:ln>
        </p:spPr>
        <p:txBody>
          <a:bodyPr wrap="none" lIns="0" tIns="0" rIns="0" bIns="0">
            <a:spAutoFit/>
          </a:bodyPr>
          <a:lstStyle/>
          <a:p>
            <a:pPr>
              <a:defRPr/>
            </a:pPr>
            <a:r>
              <a:rPr lang="en-US" sz="900" b="1" dirty="0">
                <a:solidFill>
                  <a:srgbClr val="231F20"/>
                </a:solidFill>
                <a:latin typeface="+mj-lt"/>
              </a:rPr>
              <a:t>blue triangles         (fructose),</a:t>
            </a:r>
            <a:endParaRPr lang="en-US" sz="1600" b="1" dirty="0">
              <a:latin typeface="+mj-lt"/>
            </a:endParaRPr>
          </a:p>
        </p:txBody>
      </p:sp>
      <p:sp>
        <p:nvSpPr>
          <p:cNvPr id="11" name="Rectangle 10"/>
          <p:cNvSpPr>
            <a:spLocks noChangeArrowheads="1"/>
          </p:cNvSpPr>
          <p:nvPr/>
        </p:nvSpPr>
        <p:spPr bwMode="auto">
          <a:xfrm>
            <a:off x="1681163" y="5872163"/>
            <a:ext cx="1744662" cy="138112"/>
          </a:xfrm>
          <a:prstGeom prst="rect">
            <a:avLst/>
          </a:prstGeom>
          <a:noFill/>
          <a:ln w="9525">
            <a:noFill/>
            <a:miter lim="800000"/>
            <a:headEnd/>
            <a:tailEnd/>
          </a:ln>
        </p:spPr>
        <p:txBody>
          <a:bodyPr wrap="none" lIns="0" tIns="0" rIns="0" bIns="0">
            <a:spAutoFit/>
          </a:bodyPr>
          <a:lstStyle/>
          <a:p>
            <a:pPr>
              <a:defRPr/>
            </a:pPr>
            <a:r>
              <a:rPr lang="en-US" sz="900" b="1" dirty="0">
                <a:solidFill>
                  <a:srgbClr val="231F20"/>
                </a:solidFill>
                <a:latin typeface="+mj-lt"/>
              </a:rPr>
              <a:t>and red circles         (</a:t>
            </a:r>
            <a:r>
              <a:rPr lang="en-US" sz="900" b="1" dirty="0" err="1">
                <a:solidFill>
                  <a:srgbClr val="231F20"/>
                </a:solidFill>
                <a:latin typeface="+mj-lt"/>
              </a:rPr>
              <a:t>galactose</a:t>
            </a:r>
            <a:r>
              <a:rPr lang="en-US" sz="900" b="1" dirty="0">
                <a:solidFill>
                  <a:srgbClr val="231F20"/>
                </a:solidFill>
                <a:latin typeface="+mj-lt"/>
              </a:rPr>
              <a:t>).</a:t>
            </a:r>
            <a:endParaRPr lang="en-US" sz="1600" b="1" dirty="0">
              <a:latin typeface="+mj-lt"/>
            </a:endParaRPr>
          </a:p>
        </p:txBody>
      </p:sp>
      <p:sp>
        <p:nvSpPr>
          <p:cNvPr id="12" name="Rectangle 21"/>
          <p:cNvSpPr>
            <a:spLocks noChangeArrowheads="1"/>
          </p:cNvSpPr>
          <p:nvPr/>
        </p:nvSpPr>
        <p:spPr bwMode="auto">
          <a:xfrm>
            <a:off x="2235200" y="396875"/>
            <a:ext cx="1223963" cy="138113"/>
          </a:xfrm>
          <a:prstGeom prst="rect">
            <a:avLst/>
          </a:prstGeom>
          <a:noFill/>
          <a:ln w="9525">
            <a:noFill/>
            <a:miter lim="800000"/>
            <a:headEnd/>
            <a:tailEnd/>
          </a:ln>
        </p:spPr>
        <p:txBody>
          <a:bodyPr wrap="none" lIns="0" tIns="0" rIns="0" bIns="0">
            <a:spAutoFit/>
          </a:bodyPr>
          <a:lstStyle/>
          <a:p>
            <a:pPr>
              <a:defRPr/>
            </a:pPr>
            <a:r>
              <a:rPr lang="en-US" sz="900" b="1">
                <a:solidFill>
                  <a:srgbClr val="231F20"/>
                </a:solidFill>
                <a:latin typeface="+mj-lt"/>
              </a:rPr>
              <a:t>Simple Carbohydrates</a:t>
            </a:r>
            <a:endParaRPr lang="en-US" sz="1600" b="1">
              <a:latin typeface="+mj-lt"/>
            </a:endParaRPr>
          </a:p>
        </p:txBody>
      </p:sp>
      <p:sp>
        <p:nvSpPr>
          <p:cNvPr id="13" name="Rectangle 22"/>
          <p:cNvSpPr>
            <a:spLocks noChangeArrowheads="1"/>
          </p:cNvSpPr>
          <p:nvPr/>
        </p:nvSpPr>
        <p:spPr bwMode="auto">
          <a:xfrm>
            <a:off x="5414963" y="396875"/>
            <a:ext cx="1333500" cy="138113"/>
          </a:xfrm>
          <a:prstGeom prst="rect">
            <a:avLst/>
          </a:prstGeom>
          <a:noFill/>
          <a:ln w="9525">
            <a:noFill/>
            <a:miter lim="800000"/>
            <a:headEnd/>
            <a:tailEnd/>
          </a:ln>
        </p:spPr>
        <p:txBody>
          <a:bodyPr wrap="none" lIns="0" tIns="0" rIns="0" bIns="0">
            <a:spAutoFit/>
          </a:bodyPr>
          <a:lstStyle/>
          <a:p>
            <a:pPr>
              <a:defRPr/>
            </a:pPr>
            <a:r>
              <a:rPr lang="en-US" sz="900" b="1">
                <a:solidFill>
                  <a:srgbClr val="231F20"/>
                </a:solidFill>
                <a:latin typeface="+mj-lt"/>
              </a:rPr>
              <a:t>Complex Carbohydrates</a:t>
            </a:r>
            <a:endParaRPr lang="en-US" sz="1600" b="1">
              <a:latin typeface="+mj-lt"/>
            </a:endParaRPr>
          </a:p>
        </p:txBody>
      </p:sp>
      <p:sp>
        <p:nvSpPr>
          <p:cNvPr id="14" name="TextBox 13"/>
          <p:cNvSpPr txBox="1"/>
          <p:nvPr/>
        </p:nvSpPr>
        <p:spPr>
          <a:xfrm>
            <a:off x="4940300" y="5546725"/>
            <a:ext cx="2484438" cy="815975"/>
          </a:xfrm>
          <a:prstGeom prst="rect">
            <a:avLst/>
          </a:prstGeom>
          <a:noFill/>
        </p:spPr>
        <p:txBody>
          <a:bodyPr wrap="none" lIns="0" tIns="0">
            <a:spAutoFit/>
          </a:bodyPr>
          <a:lstStyle/>
          <a:p>
            <a:pPr>
              <a:lnSpc>
                <a:spcPts val="1200"/>
              </a:lnSpc>
              <a:defRPr/>
            </a:pPr>
            <a:r>
              <a:rPr lang="en-IN" sz="900" b="1" dirty="0">
                <a:latin typeface="+mj-lt"/>
              </a:rPr>
              <a:t>The yellow hexagons represent the glucose</a:t>
            </a:r>
          </a:p>
          <a:p>
            <a:pPr>
              <a:lnSpc>
                <a:spcPts val="1200"/>
              </a:lnSpc>
              <a:defRPr/>
            </a:pPr>
            <a:r>
              <a:rPr lang="en-IN" sz="900" b="1" dirty="0">
                <a:latin typeface="+mj-lt"/>
              </a:rPr>
              <a:t>molecules that make up starch and </a:t>
            </a:r>
            <a:r>
              <a:rPr lang="en-IN" sz="900" b="1" dirty="0" err="1">
                <a:latin typeface="+mj-lt"/>
              </a:rPr>
              <a:t>fiber</a:t>
            </a:r>
            <a:r>
              <a:rPr lang="en-IN" sz="900" b="1" dirty="0">
                <a:latin typeface="+mj-lt"/>
              </a:rPr>
              <a:t>.</a:t>
            </a:r>
          </a:p>
          <a:p>
            <a:pPr>
              <a:lnSpc>
                <a:spcPts val="1200"/>
              </a:lnSpc>
              <a:defRPr/>
            </a:pPr>
            <a:r>
              <a:rPr lang="en-IN" sz="900" b="1" dirty="0">
                <a:latin typeface="+mj-lt"/>
              </a:rPr>
              <a:t>As you’ll see in Chapter 5, starch and </a:t>
            </a:r>
            <a:r>
              <a:rPr lang="en-IN" sz="900" b="1" dirty="0" err="1">
                <a:latin typeface="+mj-lt"/>
              </a:rPr>
              <a:t>fiber</a:t>
            </a:r>
            <a:endParaRPr lang="en-IN" sz="900" b="1" dirty="0">
              <a:latin typeface="+mj-lt"/>
            </a:endParaRPr>
          </a:p>
          <a:p>
            <a:pPr>
              <a:lnSpc>
                <a:spcPts val="1200"/>
              </a:lnSpc>
              <a:defRPr/>
            </a:pPr>
            <a:r>
              <a:rPr lang="en-IN" sz="900" b="1" dirty="0">
                <a:latin typeface="+mj-lt"/>
              </a:rPr>
              <a:t>differ in the way the glucose molecules are</a:t>
            </a:r>
          </a:p>
          <a:p>
            <a:pPr>
              <a:lnSpc>
                <a:spcPts val="1200"/>
              </a:lnSpc>
              <a:defRPr/>
            </a:pPr>
            <a:r>
              <a:rPr lang="en-IN" sz="900" b="1" dirty="0">
                <a:latin typeface="+mj-lt"/>
              </a:rPr>
              <a:t>linked together.</a:t>
            </a:r>
          </a:p>
        </p:txBody>
      </p:sp>
      <p:sp>
        <p:nvSpPr>
          <p:cNvPr id="15" name="TextBox 14"/>
          <p:cNvSpPr txBox="1"/>
          <p:nvPr/>
        </p:nvSpPr>
        <p:spPr>
          <a:xfrm>
            <a:off x="2011363" y="3030538"/>
            <a:ext cx="2157412" cy="341312"/>
          </a:xfrm>
          <a:prstGeom prst="rect">
            <a:avLst/>
          </a:prstGeom>
          <a:noFill/>
        </p:spPr>
        <p:txBody>
          <a:bodyPr wrap="none" lIns="0" tIns="0">
            <a:spAutoFit/>
          </a:bodyPr>
          <a:lstStyle/>
          <a:p>
            <a:pPr algn="ctr">
              <a:lnSpc>
                <a:spcPts val="1200"/>
              </a:lnSpc>
              <a:defRPr/>
            </a:pPr>
            <a:r>
              <a:rPr lang="en-IN" sz="900" b="1" dirty="0">
                <a:latin typeface="+mj-lt"/>
              </a:rPr>
              <a:t>Sugar</a:t>
            </a:r>
          </a:p>
          <a:p>
            <a:pPr algn="ctr">
              <a:lnSpc>
                <a:spcPts val="1200"/>
              </a:lnSpc>
              <a:defRPr/>
            </a:pPr>
            <a:r>
              <a:rPr lang="en-IN" sz="900" b="1" dirty="0">
                <a:latin typeface="+mj-lt"/>
              </a:rPr>
              <a:t>Readily usable form of carbohydrates</a:t>
            </a:r>
          </a:p>
        </p:txBody>
      </p:sp>
      <p:sp>
        <p:nvSpPr>
          <p:cNvPr id="16" name="TextBox 15"/>
          <p:cNvSpPr txBox="1"/>
          <p:nvPr/>
        </p:nvSpPr>
        <p:spPr>
          <a:xfrm>
            <a:off x="4940300" y="3030538"/>
            <a:ext cx="2195513" cy="341312"/>
          </a:xfrm>
          <a:prstGeom prst="rect">
            <a:avLst/>
          </a:prstGeom>
          <a:noFill/>
        </p:spPr>
        <p:txBody>
          <a:bodyPr wrap="none" lIns="0" tIns="0">
            <a:spAutoFit/>
          </a:bodyPr>
          <a:lstStyle/>
          <a:p>
            <a:pPr algn="ctr">
              <a:lnSpc>
                <a:spcPts val="1200"/>
              </a:lnSpc>
              <a:defRPr/>
            </a:pPr>
            <a:r>
              <a:rPr lang="en-IN" sz="900" b="1" dirty="0">
                <a:latin typeface="+mj-lt"/>
              </a:rPr>
              <a:t>Starch</a:t>
            </a:r>
          </a:p>
          <a:p>
            <a:pPr>
              <a:lnSpc>
                <a:spcPts val="1200"/>
              </a:lnSpc>
              <a:defRPr/>
            </a:pPr>
            <a:r>
              <a:rPr lang="en-IN" sz="900" b="1" dirty="0">
                <a:latin typeface="+mj-lt"/>
              </a:rPr>
              <a:t>Storage form of carbohydrate in foods</a:t>
            </a:r>
          </a:p>
        </p:txBody>
      </p:sp>
      <p:sp>
        <p:nvSpPr>
          <p:cNvPr id="17" name="TextBox 16"/>
          <p:cNvSpPr txBox="1"/>
          <p:nvPr/>
        </p:nvSpPr>
        <p:spPr>
          <a:xfrm>
            <a:off x="4940300" y="3406775"/>
            <a:ext cx="2625725" cy="495300"/>
          </a:xfrm>
          <a:prstGeom prst="rect">
            <a:avLst/>
          </a:prstGeom>
          <a:noFill/>
        </p:spPr>
        <p:txBody>
          <a:bodyPr wrap="none" lIns="0" tIns="0">
            <a:spAutoFit/>
          </a:bodyPr>
          <a:lstStyle/>
          <a:p>
            <a:pPr marL="941388" indent="-941388">
              <a:lnSpc>
                <a:spcPts val="1200"/>
              </a:lnSpc>
              <a:defRPr/>
            </a:pPr>
            <a:r>
              <a:rPr lang="en-IN" sz="900" b="1" dirty="0">
                <a:latin typeface="+mj-lt"/>
              </a:rPr>
              <a:t>	</a:t>
            </a:r>
            <a:r>
              <a:rPr lang="en-IN" sz="900" b="1" dirty="0" err="1">
                <a:latin typeface="+mj-lt"/>
              </a:rPr>
              <a:t>Fiber</a:t>
            </a:r>
            <a:endParaRPr lang="en-IN" sz="900" b="1" dirty="0">
              <a:latin typeface="+mj-lt"/>
            </a:endParaRPr>
          </a:p>
          <a:p>
            <a:pPr>
              <a:lnSpc>
                <a:spcPts val="1200"/>
              </a:lnSpc>
              <a:defRPr/>
            </a:pPr>
            <a:r>
              <a:rPr lang="en-IN" sz="900" b="1" dirty="0">
                <a:latin typeface="+mj-lt"/>
              </a:rPr>
              <a:t>Indigestible carbohydrate that forms structure</a:t>
            </a:r>
          </a:p>
          <a:p>
            <a:pPr>
              <a:lnSpc>
                <a:spcPts val="1200"/>
              </a:lnSpc>
              <a:defRPr/>
            </a:pPr>
            <a:r>
              <a:rPr lang="en-IN" sz="900" b="1" dirty="0">
                <a:latin typeface="+mj-lt"/>
              </a:rPr>
              <a:t>of plant cell walls</a:t>
            </a:r>
          </a:p>
        </p:txBody>
      </p:sp>
      <p:sp>
        <p:nvSpPr>
          <p:cNvPr id="20" name="Rectangle 5"/>
          <p:cNvSpPr>
            <a:spLocks noChangeArrowheads="1"/>
          </p:cNvSpPr>
          <p:nvPr/>
        </p:nvSpPr>
        <p:spPr bwMode="auto">
          <a:xfrm>
            <a:off x="1042988" y="6570663"/>
            <a:ext cx="7058025" cy="215900"/>
          </a:xfrm>
          <a:prstGeom prst="rect">
            <a:avLst/>
          </a:prstGeom>
          <a:noFill/>
          <a:ln w="9525">
            <a:noFill/>
            <a:miter lim="800000"/>
            <a:headEnd/>
            <a:tailEnd/>
          </a:ln>
        </p:spPr>
        <p:txBody>
          <a:bodyPr lIns="0" rIns="0">
            <a:spAutoFit/>
          </a:bodyPr>
          <a:lstStyle/>
          <a:p>
            <a:pPr algn="ctr">
              <a:defRPr/>
            </a:pPr>
            <a:r>
              <a:rPr lang="en-US" sz="800" kern="0" dirty="0">
                <a:solidFill>
                  <a:srgbClr val="000000"/>
                </a:solidFill>
                <a:latin typeface="+mj-lt"/>
              </a:rPr>
              <a:t>(sugar): ©</a:t>
            </a:r>
            <a:r>
              <a:rPr lang="en-US" sz="800" kern="0" dirty="0" err="1">
                <a:solidFill>
                  <a:srgbClr val="000000"/>
                </a:solidFill>
                <a:latin typeface="+mj-lt"/>
              </a:rPr>
              <a:t>PhotoDisc</a:t>
            </a:r>
            <a:r>
              <a:rPr lang="en-US" sz="800" kern="0" dirty="0">
                <a:solidFill>
                  <a:srgbClr val="000000"/>
                </a:solidFill>
                <a:latin typeface="+mj-lt"/>
              </a:rPr>
              <a:t>/</a:t>
            </a:r>
            <a:r>
              <a:rPr lang="en-US" sz="800" kern="0" dirty="0" err="1">
                <a:solidFill>
                  <a:srgbClr val="000000"/>
                </a:solidFill>
                <a:latin typeface="+mj-lt"/>
              </a:rPr>
              <a:t>PunchStock</a:t>
            </a:r>
            <a:r>
              <a:rPr lang="en-US" sz="800" kern="0" dirty="0">
                <a:solidFill>
                  <a:srgbClr val="000000"/>
                </a:solidFill>
                <a:latin typeface="+mj-lt"/>
              </a:rPr>
              <a:t> RF; (starch): ©Tetra Images/Getty Images RF</a:t>
            </a:r>
          </a:p>
        </p:txBody>
      </p:sp>
    </p:spTree>
    <p:extLst>
      <p:ext uri="{BB962C8B-B14F-4D97-AF65-F5344CB8AC3E}">
        <p14:creationId xmlns:p14="http://schemas.microsoft.com/office/powerpoint/2010/main" val="2241355587"/>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959</TotalTime>
  <Words>496</Words>
  <Application>Microsoft Office PowerPoint</Application>
  <PresentationFormat>On-screen Show (4:3)</PresentationFormat>
  <Paragraphs>123</Paragraphs>
  <Slides>26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Times New Roman</vt:lpstr>
      <vt:lpstr>Wingdings</vt:lpstr>
      <vt:lpstr>Wingdings 2</vt:lpstr>
      <vt:lpstr>HDOfficeLightV0</vt:lpstr>
      <vt:lpstr>Nutrition 101</vt:lpstr>
      <vt:lpstr>Objectives</vt:lpstr>
      <vt:lpstr>What is Nutrition?</vt:lpstr>
      <vt:lpstr>What is a nutrient?</vt:lpstr>
      <vt:lpstr>Essential nutrients in the human diet</vt:lpstr>
      <vt:lpstr>Macronutrients are needed in larger amounts in the diet, while micronutrients are needed in smaller amounts</vt:lpstr>
      <vt:lpstr>Carbohydrates</vt:lpstr>
      <vt:lpstr>Carbohydrates</vt:lpstr>
      <vt:lpstr>PowerPoint Presentation</vt:lpstr>
      <vt:lpstr>Food sources of carbohydrates</vt:lpstr>
      <vt:lpstr>Protein</vt:lpstr>
      <vt:lpstr>Protein</vt:lpstr>
      <vt:lpstr>PowerPoint Presentation</vt:lpstr>
      <vt:lpstr>The body needs 20 different amino acids to function</vt:lpstr>
      <vt:lpstr>Food sources of protein</vt:lpstr>
      <vt:lpstr>Fat</vt:lpstr>
      <vt:lpstr>Fat (the basics)</vt:lpstr>
      <vt:lpstr>Fats (the basics), triglycerides</vt:lpstr>
      <vt:lpstr>Fat (the basics), types of</vt:lpstr>
      <vt:lpstr>Food sources of fat</vt:lpstr>
      <vt:lpstr>Vitamins</vt:lpstr>
      <vt:lpstr>Classes of Vitamins</vt:lpstr>
      <vt:lpstr>Minerals</vt:lpstr>
      <vt:lpstr>Minerals</vt:lpstr>
      <vt:lpstr>Water</vt:lpstr>
      <vt:lpstr>Practice problem </vt:lpstr>
    </vt:vector>
  </TitlesOfParts>
  <Company>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Blocks of         our FooD</dc:title>
  <dc:creator>David E Smith</dc:creator>
  <cp:lastModifiedBy>korczak.renee@gmail.com</cp:lastModifiedBy>
  <cp:revision>100</cp:revision>
  <dcterms:created xsi:type="dcterms:W3CDTF">2013-01-08T02:24:26Z</dcterms:created>
  <dcterms:modified xsi:type="dcterms:W3CDTF">2017-08-17T15:04:36Z</dcterms:modified>
</cp:coreProperties>
</file>